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3.jpeg" ContentType="image/jpeg"/>
  <Override PartName="/ppt/media/image4.jpeg" ContentType="image/jpeg"/>
  <Override PartName="/ppt/notesSlides/notesSlide6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lvl1pPr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1pPr>
    <a:lvl2pPr indent="2286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2pPr>
    <a:lvl3pPr indent="4572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3pPr>
    <a:lvl4pPr indent="6858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4pPr>
    <a:lvl5pPr indent="9144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5pPr>
    <a:lvl6pPr indent="11430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6pPr>
    <a:lvl7pPr indent="13716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7pPr>
    <a:lvl8pPr indent="16002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8pPr>
    <a:lvl9pPr indent="1828800" defTabSz="584200">
      <a:defRPr b="1" sz="4000">
        <a:solidFill>
          <a:srgbClr val="FFF5E3"/>
        </a:solidFill>
        <a:latin typeface="+mn-lt"/>
        <a:ea typeface="+mn-ea"/>
        <a:cs typeface="+mn-cs"/>
        <a:sym typeface="Avenir Nex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ヒラギノ角ゴ ProN W3"/>
          <a:ea typeface="ヒラギノ角ゴ ProN W3"/>
          <a:cs typeface="ヒラギノ角ゴ ProN W3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ヒラギノ角ゴ ProN W6"/>
          <a:ea typeface="ヒラギノ角ゴ ProN W6"/>
          <a:cs typeface="ヒラギノ角ゴ ProN W6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500"/>
              <a:t>カメラを用いた生体認証とは。。。。。。</a:t>
            </a:r>
            <a:endParaRPr sz="1500"/>
          </a:p>
          <a:p>
            <a:pPr lvl="0">
              <a:defRPr sz="1800"/>
            </a:pPr>
            <a:r>
              <a:rPr sz="1500"/>
              <a:t>画像を差しながら，これらがあります。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これらの認証方法は使用する用途，環境によって使い分けます。</a:t>
            </a:r>
            <a:endParaRPr sz="1500"/>
          </a:p>
          <a:p>
            <a:pPr lvl="0">
              <a:defRPr sz="1800"/>
            </a:pPr>
            <a:r>
              <a:rPr sz="1500"/>
              <a:t>静脈認証：特徴　あとで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掌紋認証：特徴</a:t>
            </a:r>
            <a:endParaRPr sz="1500"/>
          </a:p>
          <a:p>
            <a:pPr lvl="0">
              <a:defRPr sz="1800"/>
            </a:pPr>
            <a:r>
              <a:rPr sz="1500"/>
              <a:t>手の形状や手相などを利用</a:t>
            </a:r>
            <a:endParaRPr sz="1500"/>
          </a:p>
          <a:p>
            <a:pPr lvl="0">
              <a:defRPr sz="1800"/>
            </a:pPr>
            <a:r>
              <a:rPr sz="1500"/>
              <a:t>携帯端末で利用される方法で比較的最近から，研究されるようになった。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顔認証：顔の情報を利用した照合方法（目や口から特徴量（特徴点を抽出））</a:t>
            </a:r>
            <a:endParaRPr sz="1500"/>
          </a:p>
          <a:p>
            <a:pPr lvl="0">
              <a:defRPr sz="1800"/>
            </a:pPr>
            <a:r>
              <a:rPr sz="1500"/>
              <a:t>メリット：登録時や認証時の利用者の負荷が少ない</a:t>
            </a:r>
            <a:endParaRPr sz="1500"/>
          </a:p>
          <a:p>
            <a:pPr lvl="0">
              <a:defRPr sz="1800"/>
            </a:pPr>
            <a:r>
              <a:rPr sz="1500"/>
              <a:t>デメリット：経年劣化，角度，成りすましに弱い，SNSなどから名前付きで個人情報を引っ張り出せる</a:t>
            </a:r>
            <a:endParaRPr sz="1500"/>
          </a:p>
          <a:p>
            <a:pPr lvl="0">
              <a:defRPr sz="1800"/>
            </a:pPr>
            <a:endParaRPr sz="1500"/>
          </a:p>
          <a:p>
            <a:pPr lvl="0">
              <a:defRPr sz="1800"/>
            </a:pPr>
            <a:r>
              <a:rPr sz="1500"/>
              <a:t>虹彩認証：目の虹彩（アイリス）を利用した照合方法</a:t>
            </a:r>
            <a:endParaRPr sz="1500"/>
          </a:p>
          <a:p>
            <a:pPr lvl="0">
              <a:defRPr sz="1800"/>
            </a:pPr>
            <a:r>
              <a:rPr sz="1500"/>
              <a:t>メリット：他人受入率が非常に少ない</a:t>
            </a:r>
            <a:endParaRPr sz="1500"/>
          </a:p>
          <a:p>
            <a:pPr lvl="0">
              <a:defRPr sz="1800"/>
            </a:pPr>
            <a:r>
              <a:rPr sz="1500"/>
              <a:t>デメリット：画像，アイリスを焼き付けたコンタクトを着用する成りすまし</a:t>
            </a:r>
            <a:endParaRPr sz="1500"/>
          </a:p>
          <a:p>
            <a:pPr lvl="0">
              <a:defRPr sz="1800"/>
            </a:pPr>
            <a:endParaRPr sz="15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00" name="Shape 2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コストが高い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今回は，携帯端末を用いた静脈認証について検討します</a:t>
            </a:r>
            <a:endParaRPr sz="2400"/>
          </a:p>
          <a:p>
            <a:pPr lvl="0">
              <a:defRPr sz="1800"/>
            </a:pPr>
            <a:r>
              <a:rPr sz="2400"/>
              <a:t>それでは、今回の研究テーマである携帯端末を用いた静脈認証についてです。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鮮明化についての今回の方法です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つまり、静脈が青く見えるのは静脈が青い光を出すわけではなく、赤色成分の著しい減少によるものである。</a:t>
            </a:r>
            <a:endParaRPr sz="2400"/>
          </a:p>
          <a:p>
            <a:pPr lvl="0">
              <a:defRPr sz="1800"/>
            </a:pPr>
            <a:r>
              <a:rPr sz="2400"/>
              <a:t>そこで今回は、これらの特性を利用し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95" name="Shape 3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＠本人拒否率（FRR），他人受入率（FAR）及び</a:t>
            </a:r>
            <a:endParaRPr sz="2400"/>
          </a:p>
          <a:p>
            <a:pPr lvl="0">
              <a:defRPr sz="1800"/>
            </a:pPr>
            <a:r>
              <a:rPr sz="2400"/>
              <a:t>＠等価エラー率（EER）を算出します</a:t>
            </a:r>
            <a:endParaRPr sz="2400"/>
          </a:p>
          <a:p>
            <a:pPr lvl="0">
              <a:defRPr sz="1800"/>
            </a:pPr>
            <a:r>
              <a:rPr sz="2400"/>
              <a:t>＠YMCK，HSV</a:t>
            </a:r>
            <a:endParaRPr sz="2400"/>
          </a:p>
          <a:p>
            <a:pPr lvl="0">
              <a:defRPr sz="1800"/>
            </a:pPr>
            <a:r>
              <a:rPr sz="2400"/>
              <a:t>＠日本で国内，国際標準化を進めている団体（日本自動認識システム協会）がありそのひょうか方法に従う。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7" name="Shape 7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8" name="Shape 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1270000" y="6718300"/>
            <a:ext cx="10464800" cy="1308100"/>
          </a:xfrm>
          <a:prstGeom prst="rect">
            <a:avLst/>
          </a:prstGeom>
        </p:spPr>
        <p:txBody>
          <a:bodyPr anchor="b"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本文レベル1</a:t>
            </a:r>
            <a:endParaRPr sz="40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本文レベル2</a:t>
            </a:r>
            <a:endParaRPr sz="40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本文レベル3</a:t>
            </a:r>
            <a:endParaRPr sz="40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本文レベル4</a:t>
            </a:r>
            <a:endParaRPr sz="40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ackground Imag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932160" y="596900"/>
            <a:ext cx="11140481" cy="19961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875903" y="2945606"/>
            <a:ext cx="11140480" cy="5918994"/>
          </a:xfrm>
          <a:prstGeom prst="rect">
            <a:avLst/>
          </a:prstGeom>
        </p:spPr>
        <p:txBody>
          <a:bodyPr/>
          <a:lstStyle>
            <a:lvl1pPr marL="493888" indent="-493888">
              <a:defRPr>
                <a:solidFill>
                  <a:srgbClr val="FFF5E3"/>
                </a:solidFill>
              </a:defRPr>
            </a:lvl1pPr>
            <a:lvl2pPr>
              <a:defRPr>
                <a:solidFill>
                  <a:srgbClr val="FFF5E3"/>
                </a:solidFill>
              </a:defRPr>
            </a:lvl2pPr>
            <a:lvl3pPr>
              <a:defRPr>
                <a:solidFill>
                  <a:srgbClr val="FFF5E3"/>
                </a:solidFill>
              </a:defRPr>
            </a:lvl3pPr>
            <a:lvl4pPr>
              <a:defRPr>
                <a:solidFill>
                  <a:srgbClr val="FFF5E3"/>
                </a:solidFill>
              </a:defRPr>
            </a:lvl4pPr>
            <a:lvl5pPr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46" name="Shape 46"/>
          <p:cNvSpPr/>
          <p:nvPr>
            <p:ph type="sldNum" sz="quarter" idx="2"/>
          </p:nvPr>
        </p:nvSpPr>
        <p:spPr>
          <a:xfrm>
            <a:off x="6288709" y="9245600"/>
            <a:ext cx="414682" cy="330200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B967C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B967C7"/>
                </a:solidFill>
              </a:rPr>
              <a:t>タイトルテキスト</a:t>
            </a:r>
          </a:p>
        </p:txBody>
      </p:sp>
      <p:sp>
        <p:nvSpPr>
          <p:cNvPr id="56" name="Shape 5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B967C7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B967C7"/>
                </a:solidFill>
              </a:rPr>
              <a:t>タイトルテキスト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60" name="Shape 6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B967C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63" name="Shape 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2A8F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2A8F3"/>
                </a:solidFill>
              </a:rPr>
              <a:t>タイトルテキスト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A8F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2A8F3"/>
                </a:solidFill>
              </a:rPr>
              <a:t>タイトルテキスト</a:t>
            </a:r>
          </a:p>
        </p:txBody>
      </p:sp>
      <p:sp>
        <p:nvSpPr>
          <p:cNvPr id="77" name="Shape 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02A8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89" name="Shape 8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00BBD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0BBD3"/>
                </a:solidFill>
              </a:rPr>
              <a:t>タイトルテキスト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BD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00BBD3"/>
                </a:solidFill>
              </a:rPr>
              <a:t>タイトルテキスト</a:t>
            </a:r>
          </a:p>
        </p:txBody>
      </p:sp>
      <p:sp>
        <p:nvSpPr>
          <p:cNvPr id="95" name="Shape 9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00B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00" name="Shape 10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07" name="Shape 10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90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9000"/>
                </a:solidFill>
              </a:rPr>
              <a:t>タイトルテキスト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90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9000"/>
                </a:solidFill>
              </a:rPr>
              <a:t>タイトルテキスト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9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3F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3F80"/>
                </a:solidFill>
              </a:rPr>
              <a:t>タイトルテキスト</a:t>
            </a:r>
          </a:p>
        </p:txBody>
      </p:sp>
      <p:sp>
        <p:nvSpPr>
          <p:cNvPr id="128" name="Shape 12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3F8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3F80"/>
                </a:solidFill>
              </a:rPr>
              <a:t>タイトルテキスト</a:t>
            </a:r>
          </a:p>
        </p:txBody>
      </p:sp>
      <p:sp>
        <p:nvSpPr>
          <p:cNvPr id="131" name="Shape 13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32" name="Shape 1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3F8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1270000" y="834826"/>
            <a:ext cx="10464800" cy="3978474"/>
          </a:xfrm>
          <a:prstGeom prst="rect">
            <a:avLst/>
          </a:prstGeom>
        </p:spPr>
        <p:txBody>
          <a:bodyPr anchor="b"/>
          <a:lstStyle>
            <a:lvl1pPr>
              <a:defRPr sz="8000"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xfrm>
            <a:off x="1270000" y="5025132"/>
            <a:ext cx="10464800" cy="150673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3600">
                <a:solidFill>
                  <a:srgbClr val="464E70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本文レベル1</a:t>
            </a:r>
            <a:endParaRPr sz="3600">
              <a:solidFill>
                <a:srgbClr val="464E70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本文レベル2</a:t>
            </a:r>
            <a:endParaRPr sz="3600">
              <a:solidFill>
                <a:srgbClr val="464E70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本文レベル3</a:t>
            </a:r>
            <a:endParaRPr sz="3600">
              <a:solidFill>
                <a:srgbClr val="464E70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本文レベル4</a:t>
            </a:r>
            <a:endParaRPr sz="3600">
              <a:solidFill>
                <a:srgbClr val="464E70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464E70"/>
                </a:solidFill>
              </a:rPr>
              <a:t>本文レベル 5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5151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5151"/>
                </a:solidFill>
              </a:rPr>
              <a:t>タイトルテキスト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5151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5151"/>
                </a:solidFill>
              </a:rPr>
              <a:t>タイトルテキスト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FF51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 ">
    <p:bg>
      <p:bgPr>
        <a:solidFill>
          <a:srgbClr val="33B4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1" name="Shape 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 &amp; Body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5E3"/>
                </a:solidFill>
              </a:defRPr>
            </a:lvl1pPr>
            <a:lvl2pPr marL="889000" indent="-444500">
              <a:defRPr>
                <a:solidFill>
                  <a:srgbClr val="FFF5E3"/>
                </a:solidFill>
              </a:defRPr>
            </a:lvl2pPr>
            <a:lvl3pPr marL="1333500" indent="-444500">
              <a:defRPr>
                <a:solidFill>
                  <a:srgbClr val="FFF5E3"/>
                </a:solidFill>
              </a:defRPr>
            </a:lvl3pPr>
            <a:lvl4pPr marL="1778000" indent="-444500">
              <a:defRPr>
                <a:solidFill>
                  <a:srgbClr val="FFF5E3"/>
                </a:solidFill>
              </a:defRPr>
            </a:lvl4pPr>
            <a:lvl5pPr marL="2222500" indent="-444500">
              <a:defRPr>
                <a:solidFill>
                  <a:srgbClr val="FFF5E3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本文レベル1</a:t>
            </a:r>
            <a:endParaRPr sz="4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本文レベル2</a:t>
            </a:r>
            <a:endParaRPr sz="4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本文レベル3</a:t>
            </a:r>
            <a:endParaRPr sz="4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本文レベル4</a:t>
            </a:r>
            <a:endParaRPr sz="4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464E7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5E3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FFF5E3"/>
                </a:solidFill>
              </a:rPr>
              <a:t>タイトルテキスト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Heading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270000" y="909339"/>
            <a:ext cx="10464800" cy="7934922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ource Code">
    <p:bg>
      <p:bgPr>
        <a:solidFill>
          <a:srgbClr val="FFF5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937617" y="533400"/>
            <a:ext cx="11129566" cy="205209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タイトルテキスト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1066800" y="2987178"/>
            <a:ext cx="10871200" cy="5633940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>
            <a:lvl1pPr marL="0" indent="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1pPr>
            <a:lvl2pPr marL="0" indent="2286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2pPr>
            <a:lvl3pPr marL="0" indent="4572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3pPr>
            <a:lvl4pPr marL="0" indent="6858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4pPr>
            <a:lvl5pPr marL="0" indent="914400">
              <a:spcBef>
                <a:spcPts val="0"/>
              </a:spcBef>
              <a:buSzTx/>
              <a:buNone/>
              <a:defRPr sz="2000">
                <a:solidFill>
                  <a:srgbClr val="FFF5E3"/>
                </a:solidFill>
                <a:latin typeface="Monaco"/>
                <a:ea typeface="Monaco"/>
                <a:cs typeface="Monaco"/>
                <a:sym typeface="Monaco"/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本文レベル1</a:t>
            </a:r>
            <a:endParaRPr sz="2000">
              <a:solidFill>
                <a:srgbClr val="FFF5E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本文レベル2</a:t>
            </a:r>
            <a:endParaRPr sz="2000">
              <a:solidFill>
                <a:srgbClr val="FFF5E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本文レベル3</a:t>
            </a:r>
            <a:endParaRPr sz="2000">
              <a:solidFill>
                <a:srgbClr val="FFF5E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本文レベル4</a:t>
            </a:r>
            <a:endParaRPr sz="2000">
              <a:solidFill>
                <a:srgbClr val="FFF5E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5E3"/>
                </a:solidFill>
              </a:rPr>
              <a:t>本文レベル 5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33.xml"/><Relationship Id="rId35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35.xml"/><Relationship Id="rId37" Type="http://schemas.openxmlformats.org/officeDocument/2006/relationships/slideLayout" Target="../slideLayouts/slideLayout36.xml"/><Relationship Id="rId38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39.xml"/><Relationship Id="rId41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33B490"/>
                </a:solidFill>
              </a:rPr>
              <a:t>タイトルテキスト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977653"/>
            <a:ext cx="11099800" cy="591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889000" indent="-444500"/>
            <a:lvl3pPr marL="1333500" indent="-444500"/>
            <a:lvl4pPr marL="1778000" indent="-444500"/>
            <a:lvl5pPr marL="2222500" indent="-444500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本文レベル1</a:t>
            </a:r>
            <a:endParaRPr sz="4000">
              <a:solidFill>
                <a:srgbClr val="3E4157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本文レベル2</a:t>
            </a:r>
            <a:endParaRPr sz="4000">
              <a:solidFill>
                <a:srgbClr val="3E4157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本文レベル3</a:t>
            </a:r>
            <a:endParaRPr sz="4000">
              <a:solidFill>
                <a:srgbClr val="3E4157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本文レベル4</a:t>
            </a:r>
            <a:endParaRPr sz="4000">
              <a:solidFill>
                <a:srgbClr val="3E4157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本文レベル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288709" y="9251950"/>
            <a:ext cx="414682" cy="330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ctr">
              <a:defRPr b="0" sz="1800">
                <a:solidFill>
                  <a:srgbClr val="000000"/>
                </a:solidFill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lvl1pPr>
          </a:lstStyle>
          <a:p>
            <a:pPr lvl="0"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transition spd="med" advClick="1"/>
  <p:txStyles>
    <p:titleStyle>
      <a:lvl1pPr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1pPr>
      <a:lvl2pPr indent="2286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2pPr>
      <a:lvl3pPr indent="4572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3pPr>
      <a:lvl4pPr indent="6858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4pPr>
      <a:lvl5pPr indent="9144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5pPr>
      <a:lvl6pPr indent="11430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6pPr>
      <a:lvl7pPr indent="13716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7pPr>
      <a:lvl8pPr indent="16002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8pPr>
      <a:lvl9pPr indent="1828800" defTabSz="584200">
        <a:lnSpc>
          <a:spcPct val="80000"/>
        </a:lnSpc>
        <a:defRPr b="1" sz="6000">
          <a:solidFill>
            <a:srgbClr val="33B490"/>
          </a:solidFill>
          <a:latin typeface="+mn-lt"/>
          <a:ea typeface="+mn-ea"/>
          <a:cs typeface="+mn-cs"/>
          <a:sym typeface="Avenir Nex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1pPr>
      <a:lvl2pPr marL="938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2pPr>
      <a:lvl3pPr marL="1382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3pPr>
      <a:lvl4pPr marL="1827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4pPr>
      <a:lvl5pPr marL="2271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5pPr>
      <a:lvl6pPr marL="2716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6pPr>
      <a:lvl7pPr marL="3160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7pPr>
      <a:lvl8pPr marL="36053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8pPr>
      <a:lvl9pPr marL="4049888" indent="-493888" defTabSz="584200">
        <a:spcBef>
          <a:spcPts val="4200"/>
        </a:spcBef>
        <a:buSzPct val="75000"/>
        <a:buChar char="•"/>
        <a:defRPr sz="4000">
          <a:solidFill>
            <a:srgbClr val="3E4157"/>
          </a:solidFill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ヒラギノ角ゴ ProN W3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image" Target="../media/image47.png"/><Relationship Id="rId11" Type="http://schemas.openxmlformats.org/officeDocument/2006/relationships/image" Target="../media/image48.png"/><Relationship Id="rId12" Type="http://schemas.openxmlformats.org/officeDocument/2006/relationships/image" Target="../media/image4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55.png"/><Relationship Id="rId4" Type="http://schemas.openxmlformats.org/officeDocument/2006/relationships/image" Target="../media/image4.jpeg"/><Relationship Id="rId5" Type="http://schemas.openxmlformats.org/officeDocument/2006/relationships/image" Target="../media/image5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png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Relationship Id="rId3" Type="http://schemas.openxmlformats.org/officeDocument/2006/relationships/image" Target="../media/image60.png"/><Relationship Id="rId4" Type="http://schemas.openxmlformats.org/officeDocument/2006/relationships/image" Target="../media/image35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1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jpeg"/><Relationship Id="rId5" Type="http://schemas.openxmlformats.org/officeDocument/2006/relationships/image" Target="../media/image1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3.png"/><Relationship Id="rId12" Type="http://schemas.openxmlformats.org/officeDocument/2006/relationships/image" Target="../media/image2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19.png"/><Relationship Id="rId10" Type="http://schemas.openxmlformats.org/officeDocument/2006/relationships/image" Target="../media/image33.png"/><Relationship Id="rId11" Type="http://schemas.openxmlformats.org/officeDocument/2006/relationships/image" Target="../media/image21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160113" y="1493338"/>
            <a:ext cx="12684573" cy="3290082"/>
          </a:xfrm>
          <a:prstGeom prst="rect">
            <a:avLst/>
          </a:prstGeom>
        </p:spPr>
        <p:txBody>
          <a:bodyPr/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464E70"/>
                </a:solidFill>
              </a:rPr>
              <a:t>可視光で撮影された</a:t>
            </a:r>
            <a:endParaRPr b="1" sz="8000">
              <a:solidFill>
                <a:srgbClr val="464E70"/>
              </a:solidFill>
            </a:endParaRPr>
          </a:p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8000">
                <a:solidFill>
                  <a:srgbClr val="464E70"/>
                </a:solidFill>
              </a:rPr>
              <a:t>静脈画像の鮮明化</a:t>
            </a:r>
          </a:p>
        </p:txBody>
      </p:sp>
      <p:sp>
        <p:nvSpPr>
          <p:cNvPr id="159" name="Shape 159"/>
          <p:cNvSpPr/>
          <p:nvPr>
            <p:ph type="body" idx="4294967295"/>
          </p:nvPr>
        </p:nvSpPr>
        <p:spPr>
          <a:xfrm>
            <a:off x="7796948" y="5640100"/>
            <a:ext cx="3755069" cy="88711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画像処理研究室</a:t>
            </a:r>
          </a:p>
        </p:txBody>
      </p:sp>
      <p:sp>
        <p:nvSpPr>
          <p:cNvPr id="160" name="Shape 160"/>
          <p:cNvSpPr/>
          <p:nvPr/>
        </p:nvSpPr>
        <p:spPr>
          <a:xfrm>
            <a:off x="7102732" y="6448361"/>
            <a:ext cx="5143501" cy="80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15KMC15　渡辺 瑞己</a:t>
            </a:r>
          </a:p>
        </p:txBody>
      </p:sp>
      <p:sp>
        <p:nvSpPr>
          <p:cNvPr id="161" name="Shape 161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97" name="Shape 297"/>
          <p:cNvSpPr/>
          <p:nvPr/>
        </p:nvSpPr>
        <p:spPr>
          <a:xfrm>
            <a:off x="3143250" y="422275"/>
            <a:ext cx="67183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変換係数の最適化</a:t>
            </a:r>
          </a:p>
        </p:txBody>
      </p:sp>
      <p:grpSp>
        <p:nvGrpSpPr>
          <p:cNvPr id="300" name="Group 300"/>
          <p:cNvGrpSpPr/>
          <p:nvPr/>
        </p:nvGrpSpPr>
        <p:grpSpPr>
          <a:xfrm>
            <a:off x="10109200" y="3442377"/>
            <a:ext cx="2800052" cy="2908481"/>
            <a:chOff x="-127000" y="-88900"/>
            <a:chExt cx="2800051" cy="2908479"/>
          </a:xfrm>
        </p:grpSpPr>
        <p:pic>
          <p:nvPicPr>
            <p:cNvPr id="299" name="スクリーンショット 2015-06-18 7.18.2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2546052" cy="257828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2800052" cy="2908480"/>
            </a:xfrm>
            <a:prstGeom prst="rect">
              <a:avLst/>
            </a:prstGeom>
            <a:effectLst/>
          </p:spPr>
        </p:pic>
      </p:grpSp>
      <p:pic>
        <p:nvPicPr>
          <p:cNvPr id="301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5250" y="4794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17838" y="3603400"/>
            <a:ext cx="7828441" cy="172835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10563075" y="6234232"/>
            <a:ext cx="1892301" cy="35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3E4157"/>
                </a:solidFill>
              </a:rPr>
              <a:t>赤外線静脈画像</a:t>
            </a:r>
          </a:p>
        </p:txBody>
      </p:sp>
      <p:grpSp>
        <p:nvGrpSpPr>
          <p:cNvPr id="306" name="Group 306"/>
          <p:cNvGrpSpPr/>
          <p:nvPr/>
        </p:nvGrpSpPr>
        <p:grpSpPr>
          <a:xfrm>
            <a:off x="7477125" y="5645291"/>
            <a:ext cx="1755141" cy="464267"/>
            <a:chOff x="76200" y="43370"/>
            <a:chExt cx="1755140" cy="464266"/>
          </a:xfrm>
        </p:grpSpPr>
        <p:pic>
          <p:nvPicPr>
            <p:cNvPr id="304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200" y="43370"/>
              <a:ext cx="502956" cy="4642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5" name="Shape 305"/>
            <p:cNvSpPr/>
            <p:nvPr/>
          </p:nvSpPr>
          <p:spPr>
            <a:xfrm>
              <a:off x="447040" y="62778"/>
              <a:ext cx="1384301" cy="425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25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3E4157"/>
                  </a:solidFill>
                </a:rPr>
                <a:t>：画素数</a:t>
              </a:r>
            </a:p>
          </p:txBody>
        </p:sp>
      </p:grpSp>
      <p:grpSp>
        <p:nvGrpSpPr>
          <p:cNvPr id="309" name="Group 309"/>
          <p:cNvGrpSpPr/>
          <p:nvPr/>
        </p:nvGrpSpPr>
        <p:grpSpPr>
          <a:xfrm>
            <a:off x="5222726" y="5623685"/>
            <a:ext cx="2075965" cy="507479"/>
            <a:chOff x="50800" y="44722"/>
            <a:chExt cx="2075963" cy="507478"/>
          </a:xfrm>
        </p:grpSpPr>
        <p:pic>
          <p:nvPicPr>
            <p:cNvPr id="307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0800" y="44722"/>
              <a:ext cx="507479" cy="5074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8" name="Shape 308"/>
            <p:cNvSpPr/>
            <p:nvPr/>
          </p:nvSpPr>
          <p:spPr>
            <a:xfrm>
              <a:off x="424963" y="85737"/>
              <a:ext cx="1701801" cy="4254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 sz="25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500">
                  <a:solidFill>
                    <a:srgbClr val="3E4157"/>
                  </a:solidFill>
                </a:rPr>
                <a:t>：画像領域</a:t>
              </a:r>
            </a:p>
          </p:txBody>
        </p:sp>
      </p:grpSp>
      <p:pic>
        <p:nvPicPr>
          <p:cNvPr id="310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pasted-image.pd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28313" y="7577018"/>
            <a:ext cx="4664790" cy="8780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26250" y="5175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6" name="Group 316"/>
          <p:cNvGrpSpPr/>
          <p:nvPr/>
        </p:nvGrpSpPr>
        <p:grpSpPr>
          <a:xfrm>
            <a:off x="592666" y="2950014"/>
            <a:ext cx="12073468" cy="643088"/>
            <a:chOff x="0" y="781199"/>
            <a:chExt cx="12073466" cy="643086"/>
          </a:xfrm>
        </p:grpSpPr>
        <p:sp>
          <p:nvSpPr>
            <p:cNvPr id="313" name="Shape 313"/>
            <p:cNvSpPr/>
            <p:nvPr/>
          </p:nvSpPr>
          <p:spPr>
            <a:xfrm>
              <a:off x="0" y="791592"/>
              <a:ext cx="12073467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529166" indent="-529166">
                <a:lnSpc>
                  <a:spcPct val="10000"/>
                </a:lnSpc>
                <a:spcBef>
                  <a:spcPts val="4200"/>
                </a:spcBef>
                <a:buSzPct val="100000"/>
                <a:buAutoNum type="arabicPeriod" startAt="2"/>
                <a:defRPr b="0" sz="30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4157"/>
                  </a:solidFill>
                </a:rPr>
                <a:t>変換された静脈画像              と近赤外線画像              との誤差を算出</a:t>
              </a:r>
            </a:p>
          </p:txBody>
        </p:sp>
        <p:pic>
          <p:nvPicPr>
            <p:cNvPr id="314" name="pasted-image.pdf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3963818" y="799062"/>
              <a:ext cx="1457664" cy="6073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5" name="pasted-image.pdf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7937892" y="781199"/>
              <a:ext cx="1457664" cy="6430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17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9250" y="5048250"/>
            <a:ext cx="114300" cy="165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0" name="Group 320"/>
          <p:cNvGrpSpPr/>
          <p:nvPr/>
        </p:nvGrpSpPr>
        <p:grpSpPr>
          <a:xfrm>
            <a:off x="710808" y="6668498"/>
            <a:ext cx="10528301" cy="660401"/>
            <a:chOff x="177800" y="-19049"/>
            <a:chExt cx="10528300" cy="660399"/>
          </a:xfrm>
        </p:grpSpPr>
        <p:sp>
          <p:nvSpPr>
            <p:cNvPr id="318" name="Shape 318"/>
            <p:cNvSpPr/>
            <p:nvPr/>
          </p:nvSpPr>
          <p:spPr>
            <a:xfrm>
              <a:off x="177800" y="-1"/>
              <a:ext cx="10528301" cy="622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marL="508000" indent="-508000">
                <a:spcBef>
                  <a:spcPts val="4200"/>
                </a:spcBef>
                <a:buSzPct val="100000"/>
                <a:buAutoNum type="arabicPeriod" startAt="3"/>
                <a:defRPr b="0" sz="300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3E4157"/>
                  </a:solidFill>
                </a:rPr>
                <a:t>平均誤差            が最小となる変換係数　を最適値と定める</a:t>
              </a:r>
            </a:p>
          </p:txBody>
        </p:sp>
        <p:pic>
          <p:nvPicPr>
            <p:cNvPr id="319" name="pasted-image.pdf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2222892" y="-19050"/>
              <a:ext cx="1232747" cy="660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21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3250" y="5302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2" name="pasted-image.pd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70800" y="6744958"/>
            <a:ext cx="553613" cy="507480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Shape 323"/>
          <p:cNvSpPr/>
          <p:nvPr/>
        </p:nvSpPr>
        <p:spPr>
          <a:xfrm>
            <a:off x="593090" y="1707600"/>
            <a:ext cx="90170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520700" indent="-520700">
              <a:spcBef>
                <a:spcPts val="4200"/>
              </a:spcBef>
              <a:buSzPct val="100000"/>
              <a:buAutoNum type="arabicPeriod" startAt="1"/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近赤外線カメラと投光器を用いた手首静脈の撮影</a:t>
            </a:r>
          </a:p>
        </p:txBody>
      </p:sp>
      <p:sp>
        <p:nvSpPr>
          <p:cNvPr id="324" name="Shape 324"/>
          <p:cNvSpPr/>
          <p:nvPr/>
        </p:nvSpPr>
        <p:spPr>
          <a:xfrm>
            <a:off x="723508" y="2201982"/>
            <a:ext cx="9258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（最適時のみ近赤外画像を利用；普段は利用しない）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27" name="Shape 327"/>
          <p:cNvSpPr/>
          <p:nvPr/>
        </p:nvSpPr>
        <p:spPr>
          <a:xfrm>
            <a:off x="2317750" y="269875"/>
            <a:ext cx="83693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撮影例（認証用画像）</a:t>
            </a:r>
          </a:p>
        </p:txBody>
      </p:sp>
      <p:grpSp>
        <p:nvGrpSpPr>
          <p:cNvPr id="330" name="Group 330"/>
          <p:cNvGrpSpPr/>
          <p:nvPr/>
        </p:nvGrpSpPr>
        <p:grpSpPr>
          <a:xfrm>
            <a:off x="1610372" y="5484241"/>
            <a:ext cx="3736328" cy="3812529"/>
            <a:chOff x="-127000" y="-88900"/>
            <a:chExt cx="3736327" cy="3812527"/>
          </a:xfrm>
        </p:grpSpPr>
        <p:pic>
          <p:nvPicPr>
            <p:cNvPr id="329" name="org1500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482328" cy="34823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2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3736328" cy="3812528"/>
            </a:xfrm>
            <a:prstGeom prst="rect">
              <a:avLst/>
            </a:prstGeom>
            <a:effectLst/>
          </p:spPr>
        </p:pic>
      </p:grpSp>
      <p:grpSp>
        <p:nvGrpSpPr>
          <p:cNvPr id="333" name="Group 333"/>
          <p:cNvGrpSpPr/>
          <p:nvPr/>
        </p:nvGrpSpPr>
        <p:grpSpPr>
          <a:xfrm>
            <a:off x="7696200" y="5484241"/>
            <a:ext cx="3736328" cy="3812529"/>
            <a:chOff x="-127000" y="-88900"/>
            <a:chExt cx="3736327" cy="3812527"/>
          </a:xfrm>
        </p:grpSpPr>
        <p:pic>
          <p:nvPicPr>
            <p:cNvPr id="332" name="a014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482328" cy="348232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1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736328" cy="3812528"/>
            </a:xfrm>
            <a:prstGeom prst="rect">
              <a:avLst/>
            </a:prstGeom>
            <a:effectLst/>
          </p:spPr>
        </p:pic>
      </p:grpSp>
      <p:sp>
        <p:nvSpPr>
          <p:cNvPr id="334" name="Shape 334"/>
          <p:cNvSpPr/>
          <p:nvPr/>
        </p:nvSpPr>
        <p:spPr>
          <a:xfrm>
            <a:off x="5683250" y="5484241"/>
            <a:ext cx="16383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撮影画面</a:t>
            </a:r>
          </a:p>
        </p:txBody>
      </p:sp>
      <p:sp>
        <p:nvSpPr>
          <p:cNvPr id="335" name="Shape 335"/>
          <p:cNvSpPr/>
          <p:nvPr/>
        </p:nvSpPr>
        <p:spPr>
          <a:xfrm>
            <a:off x="2418086" y="917575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カラー画像</a:t>
            </a:r>
          </a:p>
        </p:txBody>
      </p:sp>
      <p:sp>
        <p:nvSpPr>
          <p:cNvPr id="336" name="Shape 336"/>
          <p:cNvSpPr/>
          <p:nvPr/>
        </p:nvSpPr>
        <p:spPr>
          <a:xfrm>
            <a:off x="8554713" y="9175750"/>
            <a:ext cx="2019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変換後画像</a:t>
            </a:r>
          </a:p>
        </p:txBody>
      </p:sp>
      <p:grpSp>
        <p:nvGrpSpPr>
          <p:cNvPr id="339" name="Group 339"/>
          <p:cNvGrpSpPr/>
          <p:nvPr/>
        </p:nvGrpSpPr>
        <p:grpSpPr>
          <a:xfrm>
            <a:off x="3735329" y="1274830"/>
            <a:ext cx="5534142" cy="4290306"/>
            <a:chOff x="-127000" y="-88900"/>
            <a:chExt cx="5534141" cy="4290305"/>
          </a:xfrm>
        </p:grpSpPr>
        <p:pic>
          <p:nvPicPr>
            <p:cNvPr id="338" name="IMG_0266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5280142" cy="396010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37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0" y="-88900"/>
              <a:ext cx="5534142" cy="429030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42" name="Shape 342"/>
          <p:cNvSpPr/>
          <p:nvPr/>
        </p:nvSpPr>
        <p:spPr>
          <a:xfrm>
            <a:off x="253999" y="396875"/>
            <a:ext cx="124968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撮影例（近赤外静脈画像の撮影）</a:t>
            </a:r>
          </a:p>
        </p:txBody>
      </p:sp>
      <p:sp>
        <p:nvSpPr>
          <p:cNvPr id="343" name="Shape 343"/>
          <p:cNvSpPr/>
          <p:nvPr/>
        </p:nvSpPr>
        <p:spPr>
          <a:xfrm>
            <a:off x="8687257" y="8865524"/>
            <a:ext cx="2781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近赤外静脈画像</a:t>
            </a:r>
          </a:p>
        </p:txBody>
      </p:sp>
      <p:sp>
        <p:nvSpPr>
          <p:cNvPr id="344" name="Shape 344"/>
          <p:cNvSpPr/>
          <p:nvPr/>
        </p:nvSpPr>
        <p:spPr>
          <a:xfrm>
            <a:off x="1585129" y="7142234"/>
            <a:ext cx="4305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近赤外線カメラ；投光器</a:t>
            </a:r>
          </a:p>
        </p:txBody>
      </p:sp>
      <p:grpSp>
        <p:nvGrpSpPr>
          <p:cNvPr id="347" name="Group 347"/>
          <p:cNvGrpSpPr/>
          <p:nvPr/>
        </p:nvGrpSpPr>
        <p:grpSpPr>
          <a:xfrm>
            <a:off x="7277882" y="1528172"/>
            <a:ext cx="5600049" cy="7458265"/>
            <a:chOff x="-127000" y="-88900"/>
            <a:chExt cx="5600048" cy="7458264"/>
          </a:xfrm>
        </p:grpSpPr>
        <p:pic>
          <p:nvPicPr>
            <p:cNvPr id="346" name="vein_1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46049" cy="712806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5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600049" cy="7458265"/>
            </a:xfrm>
            <a:prstGeom prst="rect">
              <a:avLst/>
            </a:prstGeom>
            <a:effectLst/>
          </p:spPr>
        </p:pic>
      </p:grpSp>
      <p:grpSp>
        <p:nvGrpSpPr>
          <p:cNvPr id="350" name="Group 350"/>
          <p:cNvGrpSpPr/>
          <p:nvPr/>
        </p:nvGrpSpPr>
        <p:grpSpPr>
          <a:xfrm>
            <a:off x="133756" y="1539612"/>
            <a:ext cx="7208046" cy="5545735"/>
            <a:chOff x="-127000" y="-88900"/>
            <a:chExt cx="7208044" cy="5545733"/>
          </a:xfrm>
        </p:grpSpPr>
        <p:pic>
          <p:nvPicPr>
            <p:cNvPr id="349" name="IMG_0245.jpe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954045" cy="521553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8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7208045" cy="55457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body" idx="1"/>
          </p:nvPr>
        </p:nvSpPr>
        <p:spPr>
          <a:xfrm>
            <a:off x="456108" y="2219821"/>
            <a:ext cx="12095759" cy="6884988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54" name="Shape 354"/>
          <p:cNvSpPr/>
          <p:nvPr/>
        </p:nvSpPr>
        <p:spPr>
          <a:xfrm>
            <a:off x="941927" y="276206"/>
            <a:ext cx="1137494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最適化結果 (実験結果)（1/2）</a:t>
            </a:r>
          </a:p>
        </p:txBody>
      </p:sp>
      <p:pic>
        <p:nvPicPr>
          <p:cNvPr id="355" name="スクリーンショット 2015-06-18 7.18.38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67300" y="2674937"/>
            <a:ext cx="7493000" cy="5638801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/>
        </p:nvSpPr>
        <p:spPr>
          <a:xfrm>
            <a:off x="6609726" y="8554829"/>
            <a:ext cx="4408148" cy="456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25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変換係数</a:t>
            </a:r>
            <a:r>
              <a:rPr sz="2500">
                <a:solidFill>
                  <a:srgbClr val="FFF5E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sz="25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の値と平均近似誤差</a:t>
            </a:r>
          </a:p>
        </p:txBody>
      </p:sp>
      <p:sp>
        <p:nvSpPr>
          <p:cNvPr id="357" name="Shape 357"/>
          <p:cNvSpPr/>
          <p:nvPr/>
        </p:nvSpPr>
        <p:spPr>
          <a:xfrm>
            <a:off x="285426" y="3102391"/>
            <a:ext cx="4023873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93888" indent="-493888">
              <a:buSzPct val="45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300">
                <a:solidFill>
                  <a:srgbClr val="FFF5E3"/>
                </a:solidFill>
              </a:rPr>
              <a:t>変換係数　</a:t>
            </a:r>
            <a:r>
              <a:rPr sz="33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を</a:t>
            </a:r>
          </a:p>
        </p:txBody>
      </p:sp>
      <p:pic>
        <p:nvPicPr>
          <p:cNvPr id="358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45250" y="4794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5400000">
            <a:off x="1860918" y="5009287"/>
            <a:ext cx="1720090" cy="563575"/>
          </a:xfrm>
          <a:prstGeom prst="rect">
            <a:avLst/>
          </a:prstGeom>
        </p:spPr>
      </p:pic>
      <p:pic>
        <p:nvPicPr>
          <p:cNvPr id="361" name="MathTypeEquation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sp>
        <p:nvSpPr>
          <p:cNvPr id="362" name="Shape 362"/>
          <p:cNvSpPr/>
          <p:nvPr/>
        </p:nvSpPr>
        <p:spPr>
          <a:xfrm>
            <a:off x="566217" y="7046136"/>
            <a:ext cx="4665092" cy="722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FFF5E3"/>
                </a:solidFill>
              </a:rPr>
              <a:t>誤差は</a:t>
            </a:r>
            <a:r>
              <a:rPr b="1" sz="3500" u="sng">
                <a:solidFill>
                  <a:srgbClr val="FF2600"/>
                </a:solidFill>
              </a:rPr>
              <a:t>6.36</a:t>
            </a:r>
            <a:r>
              <a:rPr b="1" sz="3500">
                <a:solidFill>
                  <a:srgbClr val="FFF5E3"/>
                </a:solidFill>
              </a:rPr>
              <a:t>（最小値）</a:t>
            </a:r>
          </a:p>
        </p:txBody>
      </p:sp>
      <p:pic>
        <p:nvPicPr>
          <p:cNvPr id="363" name="pasted-image.pd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482677" y="3100921"/>
            <a:ext cx="578172" cy="529991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hape 364"/>
          <p:cNvSpPr/>
          <p:nvPr/>
        </p:nvSpPr>
        <p:spPr>
          <a:xfrm>
            <a:off x="803263" y="3698076"/>
            <a:ext cx="4038601" cy="45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indent="25400">
              <a:defRPr sz="3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FFF5E3"/>
                </a:solidFill>
              </a:rPr>
              <a:t>変動させ誤差を算出</a:t>
            </a:r>
          </a:p>
        </p:txBody>
      </p:sp>
      <p:grpSp>
        <p:nvGrpSpPr>
          <p:cNvPr id="367" name="Group 367"/>
          <p:cNvGrpSpPr/>
          <p:nvPr/>
        </p:nvGrpSpPr>
        <p:grpSpPr>
          <a:xfrm>
            <a:off x="388417" y="6338896"/>
            <a:ext cx="4665092" cy="722313"/>
            <a:chOff x="0" y="0"/>
            <a:chExt cx="4665090" cy="722312"/>
          </a:xfrm>
        </p:grpSpPr>
        <p:sp>
          <p:nvSpPr>
            <p:cNvPr id="365" name="Shape 365"/>
            <p:cNvSpPr/>
            <p:nvPr/>
          </p:nvSpPr>
          <p:spPr>
            <a:xfrm>
              <a:off x="0" y="0"/>
              <a:ext cx="4665091" cy="7223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500">
                  <a:solidFill>
                    <a:srgbClr val="FFF5E3"/>
                  </a:solidFill>
                </a:rPr>
                <a:t>変換係数　が</a:t>
              </a:r>
              <a:r>
                <a:rPr b="1" sz="3500" u="sng">
                  <a:solidFill>
                    <a:srgbClr val="FF2600"/>
                  </a:solidFill>
                </a:rPr>
                <a:t>0.14</a:t>
              </a:r>
              <a:r>
                <a:rPr b="1" sz="3500">
                  <a:solidFill>
                    <a:srgbClr val="FFF5E3"/>
                  </a:solidFill>
                </a:rPr>
                <a:t>の時</a:t>
              </a:r>
            </a:p>
          </p:txBody>
        </p:sp>
        <p:pic>
          <p:nvPicPr>
            <p:cNvPr id="366" name="pasted-image.pdf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817355" y="97631"/>
              <a:ext cx="574964" cy="52705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sldNum" sz="quarter" idx="2"/>
          </p:nvPr>
        </p:nvSpPr>
        <p:spPr>
          <a:xfrm>
            <a:off x="6288252" y="9251950"/>
            <a:ext cx="41559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grpSp>
        <p:nvGrpSpPr>
          <p:cNvPr id="372" name="Group 372"/>
          <p:cNvGrpSpPr/>
          <p:nvPr/>
        </p:nvGrpSpPr>
        <p:grpSpPr>
          <a:xfrm>
            <a:off x="4181" y="2393151"/>
            <a:ext cx="4267201" cy="4394201"/>
            <a:chOff x="-127000" y="-88900"/>
            <a:chExt cx="4267200" cy="4394200"/>
          </a:xfrm>
        </p:grpSpPr>
        <p:pic>
          <p:nvPicPr>
            <p:cNvPr id="371" name="スクリーンショット 2015-06-18 7.18.24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4013200" cy="40640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0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4267200" cy="4394200"/>
            </a:xfrm>
            <a:prstGeom prst="rect">
              <a:avLst/>
            </a:prstGeom>
            <a:effectLst/>
          </p:spPr>
        </p:pic>
      </p:grpSp>
      <p:grpSp>
        <p:nvGrpSpPr>
          <p:cNvPr id="375" name="Group 375"/>
          <p:cNvGrpSpPr/>
          <p:nvPr/>
        </p:nvGrpSpPr>
        <p:grpSpPr>
          <a:xfrm>
            <a:off x="8733418" y="2405851"/>
            <a:ext cx="4267201" cy="4368801"/>
            <a:chOff x="-127000" y="-88900"/>
            <a:chExt cx="4267200" cy="4368800"/>
          </a:xfrm>
        </p:grpSpPr>
        <p:pic>
          <p:nvPicPr>
            <p:cNvPr id="374" name="スクリーンショット 2015-06-18 7.43.18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13200" cy="4038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73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4267200" cy="4368800"/>
            </a:xfrm>
            <a:prstGeom prst="rect">
              <a:avLst/>
            </a:prstGeom>
            <a:effectLst/>
          </p:spPr>
        </p:pic>
      </p:grpSp>
      <p:sp>
        <p:nvSpPr>
          <p:cNvPr id="376" name="Shape 376"/>
          <p:cNvSpPr/>
          <p:nvPr/>
        </p:nvSpPr>
        <p:spPr>
          <a:xfrm>
            <a:off x="941927" y="276206"/>
            <a:ext cx="11374946" cy="123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最適化結果 (実験結果)（2/2）</a:t>
            </a:r>
          </a:p>
        </p:txBody>
      </p:sp>
      <p:sp>
        <p:nvSpPr>
          <p:cNvPr id="377" name="Shape 377"/>
          <p:cNvSpPr/>
          <p:nvPr/>
        </p:nvSpPr>
        <p:spPr>
          <a:xfrm>
            <a:off x="8752298" y="6594104"/>
            <a:ext cx="4304960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α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が0.14の静脈画像(最適画像)</a:t>
            </a:r>
          </a:p>
        </p:txBody>
      </p:sp>
      <p:sp>
        <p:nvSpPr>
          <p:cNvPr id="378" name="Shape 378"/>
          <p:cNvSpPr/>
          <p:nvPr/>
        </p:nvSpPr>
        <p:spPr>
          <a:xfrm>
            <a:off x="1128131" y="6648079"/>
            <a:ext cx="20193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近赤外線画像</a:t>
            </a:r>
          </a:p>
        </p:txBody>
      </p:sp>
      <p:pic>
        <p:nvPicPr>
          <p:cNvPr id="379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4220" y="2965340"/>
            <a:ext cx="4904482" cy="881836"/>
          </a:xfrm>
          <a:prstGeom prst="rect">
            <a:avLst/>
          </a:prstGeom>
        </p:spPr>
      </p:pic>
      <p:sp>
        <p:nvSpPr>
          <p:cNvPr id="381" name="Shape 381"/>
          <p:cNvSpPr/>
          <p:nvPr/>
        </p:nvSpPr>
        <p:spPr>
          <a:xfrm>
            <a:off x="5635710" y="3628487"/>
            <a:ext cx="1841501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4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3E4157"/>
                </a:solidFill>
              </a:rPr>
              <a:t>誤差最小</a:t>
            </a:r>
          </a:p>
        </p:txBody>
      </p:sp>
      <p:sp>
        <p:nvSpPr>
          <p:cNvPr id="382" name="Shape 382"/>
          <p:cNvSpPr/>
          <p:nvPr/>
        </p:nvSpPr>
        <p:spPr>
          <a:xfrm>
            <a:off x="5947854" y="4223091"/>
            <a:ext cx="110909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 u="sng">
                <a:solidFill>
                  <a:srgbClr val="FF2600"/>
                </a:solidFill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3500" u="sng">
                <a:solidFill>
                  <a:srgbClr val="FF2600"/>
                </a:solidFill>
              </a:rPr>
              <a:t>6.36</a:t>
            </a:r>
          </a:p>
        </p:txBody>
      </p:sp>
      <p:sp>
        <p:nvSpPr>
          <p:cNvPr id="383" name="Shape 383"/>
          <p:cNvSpPr/>
          <p:nvPr/>
        </p:nvSpPr>
        <p:spPr>
          <a:xfrm>
            <a:off x="1644650" y="7519996"/>
            <a:ext cx="9715500" cy="981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赤成分が</a:t>
            </a:r>
            <a:r>
              <a:rPr sz="50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86%</a:t>
            </a: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，緑成分が</a:t>
            </a:r>
            <a:r>
              <a:rPr sz="50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14%</a:t>
            </a:r>
            <a:r>
              <a:rPr sz="5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寄与</a:t>
            </a:r>
          </a:p>
        </p:txBody>
      </p:sp>
      <p:grpSp>
        <p:nvGrpSpPr>
          <p:cNvPr id="386" name="Group 386"/>
          <p:cNvGrpSpPr/>
          <p:nvPr/>
        </p:nvGrpSpPr>
        <p:grpSpPr>
          <a:xfrm>
            <a:off x="4222750" y="5094650"/>
            <a:ext cx="4813300" cy="800101"/>
            <a:chOff x="0" y="-123825"/>
            <a:chExt cx="4813300" cy="800100"/>
          </a:xfrm>
        </p:grpSpPr>
        <p:sp>
          <p:nvSpPr>
            <p:cNvPr id="384" name="Shape 384"/>
            <p:cNvSpPr/>
            <p:nvPr/>
          </p:nvSpPr>
          <p:spPr>
            <a:xfrm>
              <a:off x="0" y="-123826"/>
              <a:ext cx="4813300" cy="800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3E4157"/>
                  </a:solidFill>
                </a:rPr>
                <a:t>変換係数 （最適値）</a:t>
              </a:r>
            </a:p>
          </p:txBody>
        </p:sp>
        <p:pic>
          <p:nvPicPr>
            <p:cNvPr id="385" name="pasted-image.pdf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2005511" y="-33277"/>
              <a:ext cx="675278" cy="6190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7" name="Shape 387"/>
          <p:cNvSpPr/>
          <p:nvPr/>
        </p:nvSpPr>
        <p:spPr>
          <a:xfrm>
            <a:off x="5734684" y="5793370"/>
            <a:ext cx="153543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sz="5000" u="sng">
                <a:solidFill>
                  <a:srgbClr val="FF2600"/>
                </a:solidFill>
              </a:defRPr>
            </a:lvl1pPr>
          </a:lstStyle>
          <a:p>
            <a:pPr lvl="0">
              <a:defRPr b="0" sz="1800" u="none">
                <a:solidFill>
                  <a:srgbClr val="000000"/>
                </a:solidFill>
              </a:defRPr>
            </a:pPr>
            <a:r>
              <a:rPr b="1" sz="5000" u="sng">
                <a:solidFill>
                  <a:srgbClr val="FF2600"/>
                </a:solidFill>
              </a:rPr>
              <a:t>0.14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body" idx="1"/>
          </p:nvPr>
        </p:nvSpPr>
        <p:spPr>
          <a:xfrm>
            <a:off x="1066800" y="1332607"/>
            <a:ext cx="10871200" cy="3124796"/>
          </a:xfrm>
          <a:prstGeom prst="rect">
            <a:avLst/>
          </a:prstGeom>
        </p:spPr>
        <p:txBody>
          <a:bodyPr/>
          <a:lstStyle/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静脈画像の鮮明化について検討</a:t>
            </a:r>
            <a:endParaRPr sz="32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1つの変換係数（2色成分）による鮮明化（予備実験）</a:t>
            </a:r>
            <a:endParaRPr sz="32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16559" indent="-416559" defTabSz="479044">
              <a:spcBef>
                <a:spcPts val="3400"/>
              </a:spcBef>
              <a:buSzPct val="50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sz="32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変換係数最適化方法の提案</a:t>
            </a:r>
          </a:p>
        </p:txBody>
      </p:sp>
      <p:sp>
        <p:nvSpPr>
          <p:cNvPr id="390" name="Shape 39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391" name="Shape 391"/>
          <p:cNvSpPr/>
          <p:nvPr/>
        </p:nvSpPr>
        <p:spPr>
          <a:xfrm>
            <a:off x="5207000" y="134541"/>
            <a:ext cx="25908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まとめ</a:t>
            </a:r>
          </a:p>
        </p:txBody>
      </p:sp>
      <p:sp>
        <p:nvSpPr>
          <p:cNvPr id="392" name="Shape 392"/>
          <p:cNvSpPr/>
          <p:nvPr/>
        </p:nvSpPr>
        <p:spPr>
          <a:xfrm>
            <a:off x="1066800" y="5955407"/>
            <a:ext cx="10871201" cy="3124796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テンプレートマッチングによりスコアを算出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他の表色系を用いた鮮明化の検討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国際標準規格に従い認識率を評価</a:t>
            </a:r>
            <a:endParaRPr sz="248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306211" indent="-306211" defTabSz="362204">
              <a:spcBef>
                <a:spcPts val="26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248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掌紋認証などによるハイブリット化</a:t>
            </a:r>
          </a:p>
        </p:txBody>
      </p:sp>
      <p:sp>
        <p:nvSpPr>
          <p:cNvPr id="393" name="Shape 393"/>
          <p:cNvSpPr/>
          <p:nvPr/>
        </p:nvSpPr>
        <p:spPr>
          <a:xfrm>
            <a:off x="4540250" y="4722018"/>
            <a:ext cx="3924301" cy="86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0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000">
                <a:solidFill>
                  <a:srgbClr val="464E70"/>
                </a:solidFill>
              </a:rPr>
              <a:t>今後の予定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title"/>
          </p:nvPr>
        </p:nvSpPr>
        <p:spPr>
          <a:xfrm>
            <a:off x="1106950" y="317500"/>
            <a:ext cx="10790900" cy="1390386"/>
          </a:xfrm>
          <a:prstGeom prst="rect">
            <a:avLst/>
          </a:prstGeom>
        </p:spPr>
        <p:txBody>
          <a:bodyPr/>
          <a:lstStyle>
            <a:lvl1pPr algn="ctr">
              <a:defRPr sz="6500"/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FFF5E3"/>
                </a:solidFill>
              </a:rPr>
              <a:t>目次</a:t>
            </a:r>
          </a:p>
        </p:txBody>
      </p:sp>
      <p:sp>
        <p:nvSpPr>
          <p:cNvPr id="164" name="Shape 164"/>
          <p:cNvSpPr/>
          <p:nvPr>
            <p:ph type="body" idx="1"/>
          </p:nvPr>
        </p:nvSpPr>
        <p:spPr>
          <a:xfrm>
            <a:off x="2418457" y="1828105"/>
            <a:ext cx="9633843" cy="7060804"/>
          </a:xfrm>
          <a:prstGeom prst="rect">
            <a:avLst/>
          </a:prstGeom>
        </p:spPr>
        <p:txBody>
          <a:bodyPr/>
          <a:lstStyle/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カメラを用いた生体認証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静脈認証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携帯端末を用いた静脈認証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静脈の鮮明化方法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使用機器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実験結果</a:t>
            </a:r>
            <a:endParaRPr sz="3650">
              <a:solidFill>
                <a:srgbClr val="FFF5E3"/>
              </a:solidFill>
              <a:latin typeface="Avenir Next Demi Bold"/>
              <a:ea typeface="Avenir Next Demi Bold"/>
              <a:cs typeface="Avenir Next Demi Bold"/>
              <a:sym typeface="Avenir Next Demi Bold"/>
            </a:endParaRPr>
          </a:p>
          <a:p>
            <a:pPr lvl="0" marL="515055" indent="-515055" defTabSz="426466">
              <a:spcBef>
                <a:spcPts val="3000"/>
              </a:spcBef>
              <a:buSzPct val="100000"/>
              <a:buAutoNum type="arabicPeriod" startAt="1"/>
              <a:defRPr sz="1800">
                <a:solidFill>
                  <a:srgbClr val="000000"/>
                </a:solidFill>
              </a:defRPr>
            </a:pPr>
            <a:r>
              <a:rPr sz="3650">
                <a:solidFill>
                  <a:srgbClr val="FFF5E3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rPr>
              <a:t>まとめ</a:t>
            </a:r>
          </a:p>
        </p:txBody>
      </p:sp>
      <p:sp>
        <p:nvSpPr>
          <p:cNvPr id="165" name="Shape 165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68" name="Shape 168"/>
          <p:cNvSpPr/>
          <p:nvPr/>
        </p:nvSpPr>
        <p:spPr>
          <a:xfrm>
            <a:off x="171450" y="1693261"/>
            <a:ext cx="11798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4200"/>
              </a:spcBef>
              <a:defRPr b="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</a:rPr>
              <a:t>（生体認証）人間の身体的特徴を用いた利用者照合</a:t>
            </a:r>
          </a:p>
        </p:txBody>
      </p:sp>
      <p:sp>
        <p:nvSpPr>
          <p:cNvPr id="169" name="Shape 169"/>
          <p:cNvSpPr/>
          <p:nvPr/>
        </p:nvSpPr>
        <p:spPr>
          <a:xfrm>
            <a:off x="1084156" y="3048000"/>
            <a:ext cx="3988639" cy="3657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FF3E8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静脈認証</a:t>
            </a:r>
            <a:endParaRPr sz="4000">
              <a:solidFill>
                <a:srgbClr val="FF3E80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掌紋認証</a:t>
            </a:r>
            <a:endParaRPr sz="4000">
              <a:solidFill>
                <a:srgbClr val="3E4158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顔認証</a:t>
            </a:r>
            <a:endParaRPr sz="4000">
              <a:solidFill>
                <a:srgbClr val="3E4158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Clr>
                <a:srgbClr val="3E4158"/>
              </a:buClr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8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虹彩認証</a:t>
            </a:r>
          </a:p>
        </p:txBody>
      </p:sp>
      <p:sp>
        <p:nvSpPr>
          <p:cNvPr id="170" name="Shape 170"/>
          <p:cNvSpPr/>
          <p:nvPr/>
        </p:nvSpPr>
        <p:spPr>
          <a:xfrm>
            <a:off x="7895556" y="7506380"/>
            <a:ext cx="20193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2500">
                <a:solidFill>
                  <a:srgbClr val="3E4158"/>
                </a:solidFill>
              </a:rPr>
              <a:t>生体認証の例</a:t>
            </a:r>
          </a:p>
        </p:txBody>
      </p:sp>
      <p:sp>
        <p:nvSpPr>
          <p:cNvPr id="171" name="Shape 171"/>
          <p:cNvSpPr/>
          <p:nvPr/>
        </p:nvSpPr>
        <p:spPr>
          <a:xfrm>
            <a:off x="229023" y="7246771"/>
            <a:ext cx="1892301" cy="552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500">
                <a:solidFill>
                  <a:srgbClr val="3E4158"/>
                </a:solidFill>
              </a:rPr>
              <a:t>（長所）</a:t>
            </a:r>
          </a:p>
        </p:txBody>
      </p:sp>
      <p:sp>
        <p:nvSpPr>
          <p:cNvPr id="172" name="Shape 172"/>
          <p:cNvSpPr/>
          <p:nvPr/>
        </p:nvSpPr>
        <p:spPr>
          <a:xfrm>
            <a:off x="10301" y="7998271"/>
            <a:ext cx="1298419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7999" indent="-507999"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3E4158"/>
                </a:solidFill>
              </a:rPr>
              <a:t>入力デバイスはカメラのみ（指紋センサ等必要なし）</a:t>
            </a:r>
            <a:endParaRPr b="1" sz="3000">
              <a:solidFill>
                <a:srgbClr val="3E4158"/>
              </a:solidFill>
            </a:endParaRPr>
          </a:p>
          <a:p>
            <a:pPr lvl="0" marL="507999" indent="-507999"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b="1" sz="3000">
                <a:solidFill>
                  <a:srgbClr val="3E4158"/>
                </a:solidFill>
              </a:rPr>
              <a:t>非接触認証が可能（衛生的，センサの汚れによる性能低下なし，歩きながら大量の認証が可能）</a:t>
            </a:r>
          </a:p>
        </p:txBody>
      </p:sp>
      <p:sp>
        <p:nvSpPr>
          <p:cNvPr id="173" name="Shape 173"/>
          <p:cNvSpPr/>
          <p:nvPr/>
        </p:nvSpPr>
        <p:spPr>
          <a:xfrm>
            <a:off x="514769" y="386252"/>
            <a:ext cx="11975262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カメラを用いた生体認証（背景）</a:t>
            </a:r>
          </a:p>
        </p:txBody>
      </p:sp>
      <p:grpSp>
        <p:nvGrpSpPr>
          <p:cNvPr id="176" name="Group 176"/>
          <p:cNvGrpSpPr/>
          <p:nvPr/>
        </p:nvGrpSpPr>
        <p:grpSpPr>
          <a:xfrm>
            <a:off x="9042134" y="2494608"/>
            <a:ext cx="3058415" cy="2480620"/>
            <a:chOff x="-127000" y="-88900"/>
            <a:chExt cx="3058413" cy="2480619"/>
          </a:xfrm>
        </p:grpSpPr>
        <p:pic>
          <p:nvPicPr>
            <p:cNvPr id="175" name="pasted-image.pdf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04414" cy="21504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4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058414" cy="2480620"/>
            </a:xfrm>
            <a:prstGeom prst="rect">
              <a:avLst/>
            </a:prstGeom>
            <a:effectLst/>
          </p:spPr>
        </p:pic>
      </p:grpSp>
      <p:grpSp>
        <p:nvGrpSpPr>
          <p:cNvPr id="179" name="Group 179"/>
          <p:cNvGrpSpPr/>
          <p:nvPr/>
        </p:nvGrpSpPr>
        <p:grpSpPr>
          <a:xfrm flipH="1" rot="16200000">
            <a:off x="6256715" y="2130975"/>
            <a:ext cx="2420659" cy="3147924"/>
            <a:chOff x="-126999" y="-88899"/>
            <a:chExt cx="2420658" cy="3147922"/>
          </a:xfrm>
        </p:grpSpPr>
        <p:pic>
          <p:nvPicPr>
            <p:cNvPr id="178" name="vein_1.jpg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-1" y="0"/>
              <a:ext cx="2166660" cy="281772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77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27001" y="-88900"/>
              <a:ext cx="2420660" cy="3147923"/>
            </a:xfrm>
            <a:prstGeom prst="rect">
              <a:avLst/>
            </a:prstGeom>
            <a:effectLst/>
          </p:spPr>
        </p:pic>
      </p:grpSp>
      <p:grpSp>
        <p:nvGrpSpPr>
          <p:cNvPr id="182" name="Group 182"/>
          <p:cNvGrpSpPr/>
          <p:nvPr/>
        </p:nvGrpSpPr>
        <p:grpSpPr>
          <a:xfrm>
            <a:off x="9032206" y="4943757"/>
            <a:ext cx="2909157" cy="2653463"/>
            <a:chOff x="-127000" y="-88900"/>
            <a:chExt cx="2909156" cy="2653461"/>
          </a:xfrm>
        </p:grpSpPr>
        <p:pic>
          <p:nvPicPr>
            <p:cNvPr id="181" name="pasted-image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655157" cy="232326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0" name="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-127000" y="-88900"/>
              <a:ext cx="2909157" cy="2653462"/>
            </a:xfrm>
            <a:prstGeom prst="rect">
              <a:avLst/>
            </a:prstGeom>
            <a:effectLst/>
          </p:spPr>
        </p:pic>
      </p:grpSp>
      <p:grpSp>
        <p:nvGrpSpPr>
          <p:cNvPr id="185" name="Group 185"/>
          <p:cNvGrpSpPr/>
          <p:nvPr/>
        </p:nvGrpSpPr>
        <p:grpSpPr>
          <a:xfrm>
            <a:off x="6114693" y="4928194"/>
            <a:ext cx="2704704" cy="2684588"/>
            <a:chOff x="-127000" y="-88900"/>
            <a:chExt cx="2704703" cy="2684587"/>
          </a:xfrm>
        </p:grpSpPr>
        <p:pic>
          <p:nvPicPr>
            <p:cNvPr id="184" name="pasted-image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450704" cy="235438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3" name="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-127000" y="-88900"/>
              <a:ext cx="2704704" cy="2684588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"/>
          </p:nvPr>
        </p:nvSpPr>
        <p:spPr>
          <a:xfrm>
            <a:off x="560883" y="2987178"/>
            <a:ext cx="11883034" cy="611991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0" name="Shape 190"/>
          <p:cNvSpPr/>
          <p:nvPr>
            <p:ph type="sldNum" sz="quarter" idx="2"/>
          </p:nvPr>
        </p:nvSpPr>
        <p:spPr>
          <a:xfrm>
            <a:off x="6363347" y="9251950"/>
            <a:ext cx="265406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191" name="Shape 191"/>
          <p:cNvSpPr/>
          <p:nvPr/>
        </p:nvSpPr>
        <p:spPr>
          <a:xfrm>
            <a:off x="1820388" y="219375"/>
            <a:ext cx="9364024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静脈認証</a:t>
            </a:r>
          </a:p>
        </p:txBody>
      </p:sp>
      <p:sp>
        <p:nvSpPr>
          <p:cNvPr id="192" name="Shape 192"/>
          <p:cNvSpPr/>
          <p:nvPr/>
        </p:nvSpPr>
        <p:spPr>
          <a:xfrm>
            <a:off x="513079" y="1676302"/>
            <a:ext cx="11978641" cy="55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spcBef>
                <a:spcPts val="4200"/>
              </a:spcBef>
              <a:defRPr b="0" sz="36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3E4157"/>
                </a:solidFill>
              </a:rPr>
              <a:t>手のひら，指，そして手首の静脈パタンを用いた認証方法</a:t>
            </a:r>
          </a:p>
        </p:txBody>
      </p:sp>
      <p:sp>
        <p:nvSpPr>
          <p:cNvPr id="193" name="Shape 193"/>
          <p:cNvSpPr/>
          <p:nvPr/>
        </p:nvSpPr>
        <p:spPr>
          <a:xfrm>
            <a:off x="4591050" y="3241178"/>
            <a:ext cx="2400300" cy="679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45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500">
                <a:solidFill>
                  <a:srgbClr val="FFF5E3"/>
                </a:solidFill>
              </a:rPr>
              <a:t>（特徴）</a:t>
            </a:r>
          </a:p>
        </p:txBody>
      </p:sp>
      <p:sp>
        <p:nvSpPr>
          <p:cNvPr id="194" name="Shape 194"/>
          <p:cNvSpPr/>
          <p:nvPr/>
        </p:nvSpPr>
        <p:spPr>
          <a:xfrm>
            <a:off x="4479290" y="4333448"/>
            <a:ext cx="6819901" cy="3782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唯一性；永続性（血管のパタン）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体内器官であるため偽造が困難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非接触認証であり衛生的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認証精度が高い</a:t>
            </a:r>
            <a:endParaRPr sz="3200">
              <a:solidFill>
                <a:srgbClr val="FFF5E3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50000"/>
              </a:lnSpc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200" u="sng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</a:t>
            </a:r>
            <a:r>
              <a:rPr sz="32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赤外線</a:t>
            </a:r>
            <a:r>
              <a:rPr sz="3200" u="sng">
                <a:solidFill>
                  <a:srgbClr val="FFF5E3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のカメラと投光器が必要</a:t>
            </a:r>
          </a:p>
        </p:txBody>
      </p:sp>
      <p:sp>
        <p:nvSpPr>
          <p:cNvPr id="195" name="Shape 195"/>
          <p:cNvSpPr/>
          <p:nvPr/>
        </p:nvSpPr>
        <p:spPr>
          <a:xfrm>
            <a:off x="1386789" y="8407400"/>
            <a:ext cx="2247901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b="0" sz="2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5E3"/>
                </a:solidFill>
              </a:rPr>
              <a:t>静脈パタンの例</a:t>
            </a:r>
          </a:p>
        </p:txBody>
      </p:sp>
      <p:grpSp>
        <p:nvGrpSpPr>
          <p:cNvPr id="198" name="Group 198"/>
          <p:cNvGrpSpPr/>
          <p:nvPr/>
        </p:nvGrpSpPr>
        <p:grpSpPr>
          <a:xfrm>
            <a:off x="528104" y="3192310"/>
            <a:ext cx="3965272" cy="5278564"/>
            <a:chOff x="-127000" y="-88900"/>
            <a:chExt cx="3965271" cy="5278563"/>
          </a:xfrm>
        </p:grpSpPr>
        <p:pic>
          <p:nvPicPr>
            <p:cNvPr id="197" name="vein_1.jp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711272" cy="494836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27000" y="-88900"/>
              <a:ext cx="3965272" cy="527856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03" name="Shape 203"/>
          <p:cNvSpPr/>
          <p:nvPr/>
        </p:nvSpPr>
        <p:spPr>
          <a:xfrm>
            <a:off x="149049" y="267000"/>
            <a:ext cx="12706702" cy="88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2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200">
                <a:solidFill>
                  <a:srgbClr val="464E70"/>
                </a:solidFill>
              </a:rPr>
              <a:t>携帯端末を用いた静脈認証</a:t>
            </a:r>
          </a:p>
        </p:txBody>
      </p:sp>
      <p:sp>
        <p:nvSpPr>
          <p:cNvPr id="204" name="Shape 204"/>
          <p:cNvSpPr/>
          <p:nvPr/>
        </p:nvSpPr>
        <p:spPr>
          <a:xfrm>
            <a:off x="3746500" y="4200207"/>
            <a:ext cx="5511801" cy="13531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508000" indent="-508000">
              <a:lnSpc>
                <a:spcPct val="10000"/>
              </a:lnSpc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近赤外線カメラが必要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lnSpc>
                <a:spcPct val="10000"/>
              </a:lnSpc>
              <a:spcBef>
                <a:spcPts val="4200"/>
              </a:spcBef>
              <a:buSzPct val="50000"/>
              <a:buBlip>
                <a:blip r:embed="rId3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近赤外線照射装置が必要</a:t>
            </a:r>
          </a:p>
        </p:txBody>
      </p:sp>
      <p:pic>
        <p:nvPicPr>
          <p:cNvPr id="20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18355" y="6946661"/>
            <a:ext cx="968090" cy="616410"/>
          </a:xfrm>
          <a:prstGeom prst="rect">
            <a:avLst/>
          </a:prstGeom>
        </p:spPr>
      </p:pic>
      <p:sp>
        <p:nvSpPr>
          <p:cNvPr id="207" name="Shape 207"/>
          <p:cNvSpPr/>
          <p:nvPr/>
        </p:nvSpPr>
        <p:spPr>
          <a:xfrm>
            <a:off x="2000249" y="7693997"/>
            <a:ext cx="9004301" cy="73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5000">
                <a:solidFill>
                  <a:srgbClr val="FF26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5000">
                <a:solidFill>
                  <a:srgbClr val="FF2600"/>
                </a:solidFill>
              </a:rPr>
              <a:t>可視光による静脈鮮明化を検討</a:t>
            </a:r>
          </a:p>
        </p:txBody>
      </p:sp>
      <p:sp>
        <p:nvSpPr>
          <p:cNvPr id="208" name="Shape 208"/>
          <p:cNvSpPr/>
          <p:nvPr/>
        </p:nvSpPr>
        <p:spPr>
          <a:xfrm>
            <a:off x="-184151" y="4170770"/>
            <a:ext cx="36703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000">
                <a:solidFill>
                  <a:srgbClr val="3E4157"/>
                </a:solidFill>
              </a:rPr>
              <a:t>（技術的課題）</a:t>
            </a:r>
          </a:p>
        </p:txBody>
      </p:sp>
      <p:sp>
        <p:nvSpPr>
          <p:cNvPr id="209" name="Shape 209"/>
          <p:cNvSpPr/>
          <p:nvPr>
            <p:ph type="body" idx="4294967295"/>
          </p:nvPr>
        </p:nvSpPr>
        <p:spPr>
          <a:xfrm>
            <a:off x="437157" y="1511802"/>
            <a:ext cx="12130486" cy="2303166"/>
          </a:xfrm>
          <a:prstGeom prst="rect">
            <a:avLst/>
          </a:prstGeom>
          <a:solidFill>
            <a:srgbClr val="464E70"/>
          </a:solidFill>
          <a:ln w="254000">
            <a:solidFill>
              <a:srgbClr val="464E70"/>
            </a:solidFill>
          </a:ln>
        </p:spPr>
        <p:txBody>
          <a:bodyPr/>
          <a:lstStyle/>
          <a:p>
            <a:pPr lvl="0" marL="0" indent="0" defTabSz="449833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携帯端末を利用した情報通信技術サービスが発達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老若男女問わず利用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重要な情報のやりとり</a:t>
            </a:r>
            <a:endParaRPr sz="2772">
              <a:solidFill>
                <a:srgbClr val="FFF5E3"/>
              </a:solidFill>
            </a:endParaRPr>
          </a:p>
          <a:p>
            <a:pPr lvl="0" marL="801877" indent="-391159" defTabSz="449833">
              <a:spcBef>
                <a:spcPts val="0"/>
              </a:spcBef>
              <a:buSzPct val="50000"/>
              <a:buBlip>
                <a:blip r:embed="rId5"/>
              </a:buBlip>
              <a:defRPr sz="1800">
                <a:solidFill>
                  <a:srgbClr val="000000"/>
                </a:solidFill>
              </a:defRPr>
            </a:pPr>
            <a:r>
              <a:rPr sz="2772">
                <a:solidFill>
                  <a:srgbClr val="FFF5E3"/>
                </a:solidFill>
              </a:rPr>
              <a:t>セキュリティを保つ需要の向上</a:t>
            </a:r>
          </a:p>
        </p:txBody>
      </p:sp>
      <p:sp>
        <p:nvSpPr>
          <p:cNvPr id="210" name="Shape 210"/>
          <p:cNvSpPr/>
          <p:nvPr/>
        </p:nvSpPr>
        <p:spPr>
          <a:xfrm>
            <a:off x="958850" y="8597600"/>
            <a:ext cx="11087101" cy="508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32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3200">
                <a:solidFill>
                  <a:srgbClr val="3E4158"/>
                </a:solidFill>
              </a:rPr>
              <a:t>（鮮明化する際）変換係数最適化時のみ近赤外線画像を利用</a:t>
            </a:r>
          </a:p>
        </p:txBody>
      </p:sp>
      <p:sp>
        <p:nvSpPr>
          <p:cNvPr id="211" name="Shape 211"/>
          <p:cNvSpPr/>
          <p:nvPr/>
        </p:nvSpPr>
        <p:spPr>
          <a:xfrm>
            <a:off x="3587749" y="6060102"/>
            <a:ext cx="5829301" cy="679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500">
                <a:solidFill>
                  <a:srgbClr val="3E4158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500">
                <a:solidFill>
                  <a:srgbClr val="3E4158"/>
                </a:solidFill>
              </a:rPr>
              <a:t>近赤外線が必要不可欠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body" idx="1"/>
          </p:nvPr>
        </p:nvSpPr>
        <p:spPr>
          <a:xfrm>
            <a:off x="613072" y="2618184"/>
            <a:ext cx="11778656" cy="6448624"/>
          </a:xfrm>
          <a:prstGeom prst="rect">
            <a:avLst/>
          </a:prstGeom>
        </p:spPr>
        <p:txBody>
          <a:bodyPr/>
          <a:lstStyle/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携帯端末による静脈の撮影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静脈における錯視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色変換による静脈の鮮明化</a:t>
            </a:r>
            <a:endParaRPr b="1" sz="4900">
              <a:solidFill>
                <a:srgbClr val="FFF5E3"/>
              </a:solidFill>
              <a:latin typeface="+mn-lt"/>
              <a:ea typeface="+mn-ea"/>
              <a:cs typeface="+mn-cs"/>
              <a:sym typeface="Avenir Next"/>
            </a:endParaRPr>
          </a:p>
          <a:p>
            <a:pPr lvl="0" marL="605013" indent="-605013">
              <a:spcBef>
                <a:spcPts val="4200"/>
              </a:spcBef>
              <a:buSzPct val="45000"/>
              <a:buBlip>
                <a:blip r:embed="rId3"/>
              </a:buBlip>
              <a:defRPr sz="1800">
                <a:solidFill>
                  <a:srgbClr val="000000"/>
                </a:solidFill>
              </a:defRPr>
            </a:pPr>
            <a:r>
              <a:rPr b="1" sz="4900">
                <a:solidFill>
                  <a:srgbClr val="FFF5E3"/>
                </a:solidFill>
                <a:latin typeface="+mn-lt"/>
                <a:ea typeface="+mn-ea"/>
                <a:cs typeface="+mn-cs"/>
                <a:sym typeface="Avenir Next"/>
              </a:rPr>
              <a:t>変換係数の最適化</a:t>
            </a:r>
          </a:p>
        </p:txBody>
      </p:sp>
      <p:sp>
        <p:nvSpPr>
          <p:cNvPr id="216" name="Shape 216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17" name="Shape 217"/>
          <p:cNvSpPr/>
          <p:nvPr/>
        </p:nvSpPr>
        <p:spPr>
          <a:xfrm>
            <a:off x="1820388" y="219375"/>
            <a:ext cx="9364024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静脈の鮮明化方法（提案）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sp>
        <p:nvSpPr>
          <p:cNvPr id="222" name="Shape 222"/>
          <p:cNvSpPr/>
          <p:nvPr/>
        </p:nvSpPr>
        <p:spPr>
          <a:xfrm>
            <a:off x="1492250" y="320675"/>
            <a:ext cx="10020301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携帯端末による静脈の撮影</a:t>
            </a:r>
          </a:p>
        </p:txBody>
      </p:sp>
      <p:grpSp>
        <p:nvGrpSpPr>
          <p:cNvPr id="225" name="Group 225"/>
          <p:cNvGrpSpPr/>
          <p:nvPr/>
        </p:nvGrpSpPr>
        <p:grpSpPr>
          <a:xfrm>
            <a:off x="5913578" y="2659492"/>
            <a:ext cx="6989897" cy="5339491"/>
            <a:chOff x="-127000" y="-88900"/>
            <a:chExt cx="6989895" cy="5339489"/>
          </a:xfrm>
        </p:grpSpPr>
        <p:pic>
          <p:nvPicPr>
            <p:cNvPr id="224" name="スクリーンショット 2015-06-18 1.39.00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735896" cy="500929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2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6989896" cy="5339490"/>
            </a:xfrm>
            <a:prstGeom prst="rect">
              <a:avLst/>
            </a:prstGeom>
            <a:effectLst/>
          </p:spPr>
        </p:pic>
      </p:grpSp>
      <p:sp>
        <p:nvSpPr>
          <p:cNvPr id="226" name="Shape 226"/>
          <p:cNvSpPr/>
          <p:nvPr/>
        </p:nvSpPr>
        <p:spPr>
          <a:xfrm>
            <a:off x="34289" y="2484437"/>
            <a:ext cx="6039873" cy="553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08000" indent="-508000">
              <a:spcBef>
                <a:spcPts val="4200"/>
              </a:spcBef>
              <a:buSzPct val="50000"/>
              <a:buBlip>
                <a:blip r:embed="rId4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手首静脈</a:t>
            </a: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の撮影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4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ガイド表示に合わせ撮影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4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カラー画像を取得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4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端末と手首は約10cm</a:t>
            </a:r>
            <a:endParaRPr sz="35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508000" indent="-508000">
              <a:spcBef>
                <a:spcPts val="4200"/>
              </a:spcBef>
              <a:buSzPct val="50000"/>
              <a:buBlip>
                <a:blip r:embed="rId4"/>
              </a:buBlip>
              <a:defRPr b="0"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手を心臓より下にして撮影</a:t>
            </a:r>
          </a:p>
        </p:txBody>
      </p:sp>
      <p:sp>
        <p:nvSpPr>
          <p:cNvPr id="227" name="Shape 227"/>
          <p:cNvSpPr/>
          <p:nvPr/>
        </p:nvSpPr>
        <p:spPr>
          <a:xfrm>
            <a:off x="8017876" y="7861300"/>
            <a:ext cx="27813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5000"/>
              </a:spcBef>
              <a:defRPr b="0"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</a:rPr>
              <a:t>静脈撮影の様子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grpSp>
        <p:nvGrpSpPr>
          <p:cNvPr id="232" name="Group 232"/>
          <p:cNvGrpSpPr/>
          <p:nvPr/>
        </p:nvGrpSpPr>
        <p:grpSpPr>
          <a:xfrm>
            <a:off x="6025351" y="1673257"/>
            <a:ext cx="3499715" cy="3575914"/>
            <a:chOff x="-127000" y="-88900"/>
            <a:chExt cx="3499713" cy="3575913"/>
          </a:xfrm>
        </p:grpSpPr>
        <p:pic>
          <p:nvPicPr>
            <p:cNvPr id="231" name="スクリーンショット 2015-06-18 4.06.27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245714" cy="324571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0" name="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27000" y="-88900"/>
              <a:ext cx="3499714" cy="3575914"/>
            </a:xfrm>
            <a:prstGeom prst="rect">
              <a:avLst/>
            </a:prstGeom>
            <a:effectLst/>
          </p:spPr>
        </p:pic>
      </p:grpSp>
      <p:grpSp>
        <p:nvGrpSpPr>
          <p:cNvPr id="235" name="Group 235"/>
          <p:cNvGrpSpPr/>
          <p:nvPr/>
        </p:nvGrpSpPr>
        <p:grpSpPr>
          <a:xfrm>
            <a:off x="9479495" y="1633960"/>
            <a:ext cx="3536491" cy="3654507"/>
            <a:chOff x="-127000" y="-88900"/>
            <a:chExt cx="3536490" cy="3654506"/>
          </a:xfrm>
        </p:grpSpPr>
        <p:pic>
          <p:nvPicPr>
            <p:cNvPr id="234" name="スクリーンショット 2015-06-18 4.07.34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282491" cy="33243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3" name="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27000" y="-88900"/>
              <a:ext cx="3536491" cy="3654507"/>
            </a:xfrm>
            <a:prstGeom prst="rect">
              <a:avLst/>
            </a:prstGeom>
            <a:effectLst/>
          </p:spPr>
        </p:pic>
      </p:grpSp>
      <p:grpSp>
        <p:nvGrpSpPr>
          <p:cNvPr id="238" name="Group 238"/>
          <p:cNvGrpSpPr/>
          <p:nvPr/>
        </p:nvGrpSpPr>
        <p:grpSpPr>
          <a:xfrm>
            <a:off x="5986055" y="5423307"/>
            <a:ext cx="3578307" cy="3654507"/>
            <a:chOff x="-127000" y="-88900"/>
            <a:chExt cx="3578306" cy="3654506"/>
          </a:xfrm>
        </p:grpSpPr>
        <p:pic>
          <p:nvPicPr>
            <p:cNvPr id="237" name="スクリーンショット 2015-06-18 4.07.50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324307" cy="332430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6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27000" y="-88900"/>
              <a:ext cx="3578307" cy="3654507"/>
            </a:xfrm>
            <a:prstGeom prst="rect">
              <a:avLst/>
            </a:prstGeom>
            <a:effectLst/>
          </p:spPr>
        </p:pic>
      </p:grpSp>
      <p:grpSp>
        <p:nvGrpSpPr>
          <p:cNvPr id="241" name="Group 241"/>
          <p:cNvGrpSpPr/>
          <p:nvPr/>
        </p:nvGrpSpPr>
        <p:grpSpPr>
          <a:xfrm>
            <a:off x="9482357" y="5436642"/>
            <a:ext cx="3530767" cy="3627837"/>
            <a:chOff x="-127000" y="-88900"/>
            <a:chExt cx="3530765" cy="3627836"/>
          </a:xfrm>
        </p:grpSpPr>
        <p:pic>
          <p:nvPicPr>
            <p:cNvPr id="240" name="スクリーンショット 2015-06-18 4.08.06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3276766" cy="32976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39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27000" y="-88900"/>
              <a:ext cx="3530766" cy="3627837"/>
            </a:xfrm>
            <a:prstGeom prst="rect">
              <a:avLst/>
            </a:prstGeom>
            <a:effectLst/>
          </p:spPr>
        </p:pic>
      </p:grpSp>
      <p:sp>
        <p:nvSpPr>
          <p:cNvPr id="242" name="Shape 242"/>
          <p:cNvSpPr/>
          <p:nvPr/>
        </p:nvSpPr>
        <p:spPr>
          <a:xfrm>
            <a:off x="7241808" y="5094250"/>
            <a:ext cx="10668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カラー</a:t>
            </a:r>
          </a:p>
        </p:txBody>
      </p:sp>
      <p:sp>
        <p:nvSpPr>
          <p:cNvPr id="243" name="Shape 243"/>
          <p:cNvSpPr/>
          <p:nvPr/>
        </p:nvSpPr>
        <p:spPr>
          <a:xfrm>
            <a:off x="10714340" y="5094250"/>
            <a:ext cx="106680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赤成分</a:t>
            </a:r>
          </a:p>
        </p:txBody>
      </p:sp>
      <p:sp>
        <p:nvSpPr>
          <p:cNvPr id="244" name="Shape 244"/>
          <p:cNvSpPr/>
          <p:nvPr/>
        </p:nvSpPr>
        <p:spPr>
          <a:xfrm>
            <a:off x="7241808" y="8918334"/>
            <a:ext cx="1066801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緑成分</a:t>
            </a:r>
          </a:p>
        </p:txBody>
      </p:sp>
      <p:sp>
        <p:nvSpPr>
          <p:cNvPr id="245" name="Shape 245"/>
          <p:cNvSpPr/>
          <p:nvPr/>
        </p:nvSpPr>
        <p:spPr>
          <a:xfrm>
            <a:off x="10714340" y="8918334"/>
            <a:ext cx="1066801" cy="425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青成分</a:t>
            </a:r>
          </a:p>
        </p:txBody>
      </p:sp>
      <p:sp>
        <p:nvSpPr>
          <p:cNvPr id="246" name="Shape 246"/>
          <p:cNvSpPr/>
          <p:nvPr/>
        </p:nvSpPr>
        <p:spPr>
          <a:xfrm>
            <a:off x="3155632" y="447675"/>
            <a:ext cx="6693536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静脈における錯視</a:t>
            </a:r>
          </a:p>
        </p:txBody>
      </p:sp>
      <p:sp>
        <p:nvSpPr>
          <p:cNvPr id="247" name="Shape 247"/>
          <p:cNvSpPr/>
          <p:nvPr/>
        </p:nvSpPr>
        <p:spPr>
          <a:xfrm>
            <a:off x="358139" y="2009975"/>
            <a:ext cx="5430521" cy="578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spcBef>
                <a:spcPts val="4200"/>
              </a:spcBef>
              <a:defRPr b="0" sz="1800">
                <a:solidFill>
                  <a:srgbClr val="000000"/>
                </a:solidFill>
              </a:defRPr>
            </a:pPr>
            <a:r>
              <a:rPr sz="3500" u="sng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静脈が青く見えるのは</a:t>
            </a:r>
            <a:r>
              <a:rPr sz="3500" u="sng">
                <a:solidFill>
                  <a:srgbClr val="FF2600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錯視</a:t>
            </a:r>
          </a:p>
        </p:txBody>
      </p:sp>
      <p:sp>
        <p:nvSpPr>
          <p:cNvPr id="248" name="Shape 248"/>
          <p:cNvSpPr/>
          <p:nvPr/>
        </p:nvSpPr>
        <p:spPr>
          <a:xfrm>
            <a:off x="793749" y="3184989"/>
            <a:ext cx="4559301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静脈は青成分ではない</a:t>
            </a:r>
          </a:p>
        </p:txBody>
      </p:sp>
      <p:sp>
        <p:nvSpPr>
          <p:cNvPr id="249" name="Shape 249"/>
          <p:cNvSpPr/>
          <p:nvPr/>
        </p:nvSpPr>
        <p:spPr>
          <a:xfrm>
            <a:off x="497007" y="4187386"/>
            <a:ext cx="5152786" cy="187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493888" indent="-493888">
              <a:lnSpc>
                <a:spcPct val="60000"/>
              </a:lnSpc>
              <a:spcBef>
                <a:spcPts val="4200"/>
              </a:spcBef>
              <a:buSzPct val="45000"/>
              <a:buBlip>
                <a:blip r:embed="rId11"/>
              </a:buBlip>
              <a:defRPr b="0"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血中のヘモグロビンに吸収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（赤成分，緑成分）</a:t>
            </a:r>
            <a:endParaRPr sz="3000">
              <a:solidFill>
                <a:srgbClr val="3E4157"/>
              </a:solidFill>
              <a:latin typeface="Avenir Next Medium"/>
              <a:ea typeface="Avenir Next Medium"/>
              <a:cs typeface="Avenir Next Medium"/>
              <a:sym typeface="Avenir Next Medium"/>
            </a:endParaRPr>
          </a:p>
          <a:p>
            <a:pPr lvl="0" marL="493888" indent="-493888">
              <a:lnSpc>
                <a:spcPct val="60000"/>
              </a:lnSpc>
              <a:spcBef>
                <a:spcPts val="2000"/>
              </a:spcBef>
              <a:buSzPct val="45000"/>
              <a:buBlip>
                <a:blip r:embed="rId11"/>
              </a:buBlip>
              <a:defRPr b="0" sz="1800">
                <a:solidFill>
                  <a:srgbClr val="000000"/>
                </a:solidFill>
              </a:defRPr>
            </a:pPr>
            <a:r>
              <a:rPr sz="30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皮膚内の粒子により散乱</a:t>
            </a:r>
            <a:r>
              <a:rPr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rPr>
              <a:t>（青成分）</a:t>
            </a:r>
          </a:p>
        </p:txBody>
      </p:sp>
      <p:pic>
        <p:nvPicPr>
          <p:cNvPr id="250" name="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 rot="5400000">
            <a:off x="2611377" y="6429077"/>
            <a:ext cx="988955" cy="457905"/>
          </a:xfrm>
          <a:prstGeom prst="rect">
            <a:avLst/>
          </a:prstGeom>
        </p:spPr>
      </p:pic>
      <p:sp>
        <p:nvSpPr>
          <p:cNvPr id="252" name="Shape 252"/>
          <p:cNvSpPr/>
          <p:nvPr/>
        </p:nvSpPr>
        <p:spPr>
          <a:xfrm>
            <a:off x="-331778" y="7046666"/>
            <a:ext cx="3152756" cy="552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（予備実験）</a:t>
            </a:r>
          </a:p>
        </p:txBody>
      </p:sp>
      <p:sp>
        <p:nvSpPr>
          <p:cNvPr id="253" name="Shape 253"/>
          <p:cNvSpPr/>
          <p:nvPr/>
        </p:nvSpPr>
        <p:spPr>
          <a:xfrm>
            <a:off x="222444" y="7657055"/>
            <a:ext cx="5766822" cy="1079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lnSpc>
                <a:spcPct val="50000"/>
              </a:lnSpc>
              <a:spcBef>
                <a:spcPts val="4200"/>
              </a:spcBef>
              <a:defRPr b="0" sz="3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3E4157"/>
                </a:solidFill>
              </a:rPr>
              <a:t>変換係数を1つにするために赤成分と緑成分を利用</a:t>
            </a:r>
          </a:p>
        </p:txBody>
      </p:sp>
      <p:sp>
        <p:nvSpPr>
          <p:cNvPr id="254" name="Shape 254"/>
          <p:cNvSpPr/>
          <p:nvPr/>
        </p:nvSpPr>
        <p:spPr>
          <a:xfrm>
            <a:off x="-68352" y="8794494"/>
            <a:ext cx="411321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spcBef>
                <a:spcPts val="3200"/>
              </a:spcBef>
              <a:defRPr b="0" sz="2500">
                <a:solidFill>
                  <a:srgbClr val="3E4157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500">
                <a:solidFill>
                  <a:srgbClr val="3E4157"/>
                </a:solidFill>
              </a:rPr>
              <a:t>（変換係数は2色の配分比）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body" idx="1"/>
          </p:nvPr>
        </p:nvSpPr>
        <p:spPr>
          <a:xfrm>
            <a:off x="475059" y="3917795"/>
            <a:ext cx="12086531" cy="5185923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59" name="Shape 259"/>
          <p:cNvSpPr/>
          <p:nvPr>
            <p:ph type="sldNum" sz="quarter" idx="2"/>
          </p:nvPr>
        </p:nvSpPr>
        <p:spPr>
          <a:xfrm>
            <a:off x="6363804" y="9251950"/>
            <a:ext cx="264492" cy="3302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260" name="pasted-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8074" y="8385049"/>
            <a:ext cx="1620348" cy="675145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7904665" y="6693582"/>
            <a:ext cx="755241" cy="143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b="0" sz="9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+</a:t>
            </a:r>
          </a:p>
        </p:txBody>
      </p:sp>
      <p:sp>
        <p:nvSpPr>
          <p:cNvPr id="262" name="Shape 262"/>
          <p:cNvSpPr/>
          <p:nvPr/>
        </p:nvSpPr>
        <p:spPr>
          <a:xfrm>
            <a:off x="4229938" y="6693582"/>
            <a:ext cx="755240" cy="1435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spcBef>
                <a:spcPts val="4200"/>
              </a:spcBef>
              <a:defRPr b="0" sz="9000">
                <a:solidFill>
                  <a:srgbClr val="FFFFFF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9000">
                <a:solidFill>
                  <a:srgbClr val="FFFFFF"/>
                </a:solidFill>
              </a:rPr>
              <a:t>=</a:t>
            </a:r>
          </a:p>
        </p:txBody>
      </p:sp>
      <p:pic>
        <p:nvPicPr>
          <p:cNvPr id="263" name="pasted-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11611" y="8394971"/>
            <a:ext cx="1615892" cy="655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7228" y="8385049"/>
            <a:ext cx="1620348" cy="675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pasted-image.pd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4212" y="4405114"/>
            <a:ext cx="11636314" cy="94348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0" name="Group 270"/>
          <p:cNvGrpSpPr/>
          <p:nvPr/>
        </p:nvGrpSpPr>
        <p:grpSpPr>
          <a:xfrm>
            <a:off x="2762572" y="5655244"/>
            <a:ext cx="7530456" cy="539654"/>
            <a:chOff x="1295400" y="143521"/>
            <a:chExt cx="7530455" cy="539653"/>
          </a:xfrm>
        </p:grpSpPr>
        <p:sp>
          <p:nvSpPr>
            <p:cNvPr id="266" name="Shape 266"/>
            <p:cNvSpPr/>
            <p:nvPr/>
          </p:nvSpPr>
          <p:spPr>
            <a:xfrm>
              <a:off x="1295400" y="143521"/>
              <a:ext cx="1638300" cy="482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0" sz="30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5E3"/>
                  </a:solidFill>
                </a:rPr>
                <a:t>変換係数</a:t>
              </a:r>
            </a:p>
          </p:txBody>
        </p:sp>
        <p:pic>
          <p:nvPicPr>
            <p:cNvPr id="267" name="pasted-image.pdf"/>
            <p:cNvPicPr/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2929714" y="217339"/>
              <a:ext cx="448404" cy="4110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8" name="Shape 268"/>
            <p:cNvSpPr/>
            <p:nvPr/>
          </p:nvSpPr>
          <p:spPr>
            <a:xfrm>
              <a:off x="3183213" y="168891"/>
              <a:ext cx="3924301" cy="482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spcBef>
                  <a:spcPts val="4200"/>
                </a:spcBef>
                <a:defRPr b="0" sz="3000"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3000">
                  <a:solidFill>
                    <a:srgbClr val="FFF5E3"/>
                  </a:solidFill>
                </a:rPr>
                <a:t>；赤成分と緑成分の比</a:t>
              </a:r>
            </a:p>
          </p:txBody>
        </p:sp>
        <p:pic>
          <p:nvPicPr>
            <p:cNvPr id="269" name="MathTypeImage.pdf"/>
            <p:cNvPicPr/>
            <p:nvPr/>
          </p:nvPicPr>
          <p:blipFill>
            <a:blip r:embed="rId7">
              <a:extLst/>
            </a:blip>
            <a:srcRect l="0" t="0" r="0" b="0"/>
            <a:stretch>
              <a:fillRect/>
            </a:stretch>
          </p:blipFill>
          <p:spPr>
            <a:xfrm>
              <a:off x="7090409" y="162540"/>
              <a:ext cx="1735447" cy="5206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1" name="Shape 271"/>
          <p:cNvSpPr/>
          <p:nvPr/>
        </p:nvSpPr>
        <p:spPr>
          <a:xfrm>
            <a:off x="2730500" y="435101"/>
            <a:ext cx="7543800" cy="9334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defRPr sz="6500">
                <a:solidFill>
                  <a:srgbClr val="464E7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500">
                <a:solidFill>
                  <a:srgbClr val="464E70"/>
                </a:solidFill>
              </a:rPr>
              <a:t>色変換による鮮明化</a:t>
            </a:r>
          </a:p>
        </p:txBody>
      </p:sp>
      <p:grpSp>
        <p:nvGrpSpPr>
          <p:cNvPr id="282" name="Group 282"/>
          <p:cNvGrpSpPr/>
          <p:nvPr/>
        </p:nvGrpSpPr>
        <p:grpSpPr>
          <a:xfrm>
            <a:off x="305936" y="1982951"/>
            <a:ext cx="12621528" cy="1535226"/>
            <a:chOff x="228600" y="0"/>
            <a:chExt cx="12621526" cy="1535225"/>
          </a:xfrm>
        </p:grpSpPr>
        <p:grpSp>
          <p:nvGrpSpPr>
            <p:cNvPr id="280" name="Group 280"/>
            <p:cNvGrpSpPr/>
            <p:nvPr/>
          </p:nvGrpSpPr>
          <p:grpSpPr>
            <a:xfrm>
              <a:off x="228600" y="-1"/>
              <a:ext cx="12621527" cy="1535227"/>
              <a:chOff x="228600" y="-10547"/>
              <a:chExt cx="12621526" cy="1535225"/>
            </a:xfrm>
          </p:grpSpPr>
          <p:grpSp>
            <p:nvGrpSpPr>
              <p:cNvPr id="277" name="Group 277"/>
              <p:cNvGrpSpPr/>
              <p:nvPr/>
            </p:nvGrpSpPr>
            <p:grpSpPr>
              <a:xfrm>
                <a:off x="228600" y="-10548"/>
                <a:ext cx="9328633" cy="1457067"/>
                <a:chOff x="228600" y="-10547"/>
                <a:chExt cx="9328632" cy="1457065"/>
              </a:xfrm>
            </p:grpSpPr>
            <p:pic>
              <p:nvPicPr>
                <p:cNvPr id="272" name="pasted-image.pdf"/>
                <p:cNvPicPr/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1848695" y="-8396"/>
                  <a:ext cx="1873280" cy="78053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3" name="Shape 273"/>
                <p:cNvSpPr/>
                <p:nvPr/>
              </p:nvSpPr>
              <p:spPr>
                <a:xfrm>
                  <a:off x="228600" y="13571"/>
                  <a:ext cx="1638300" cy="609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赤成分</a:t>
                  </a:r>
                </a:p>
              </p:txBody>
            </p:sp>
            <p:sp>
              <p:nvSpPr>
                <p:cNvPr id="274" name="Shape 274"/>
                <p:cNvSpPr/>
                <p:nvPr/>
              </p:nvSpPr>
              <p:spPr>
                <a:xfrm>
                  <a:off x="3611761" y="13571"/>
                  <a:ext cx="2146301" cy="60960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，緑成分</a:t>
                  </a:r>
                </a:p>
              </p:txBody>
            </p:sp>
            <p:pic>
              <p:nvPicPr>
                <p:cNvPr id="275" name="pasted-image.pdf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5723678" y="-10548"/>
                  <a:ext cx="1873280" cy="759438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76" name="Shape 276"/>
                <p:cNvSpPr/>
                <p:nvPr/>
              </p:nvSpPr>
              <p:spPr>
                <a:xfrm>
                  <a:off x="7410932" y="836918"/>
                  <a:ext cx="2146301" cy="60960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50800" tIns="50800" rIns="50800" bIns="50800" numCol="1" anchor="ctr">
                  <a:spAutoFit/>
                </a:bodyPr>
                <a:lstStyle>
                  <a:lvl1pPr>
                    <a:spcBef>
                      <a:spcPts val="4200"/>
                    </a:spcBef>
                    <a:defRPr b="0">
                      <a:solidFill>
                        <a:srgbClr val="3E4157"/>
                      </a:solidFill>
                      <a:latin typeface="Avenir Next Medium"/>
                      <a:ea typeface="Avenir Next Medium"/>
                      <a:cs typeface="Avenir Next Medium"/>
                      <a:sym typeface="Avenir Next Medium"/>
                    </a:defRPr>
                  </a:lvl1pPr>
                </a:lstStyle>
                <a:p>
                  <a:pPr lvl="0">
                    <a:defRPr sz="1800">
                      <a:solidFill>
                        <a:srgbClr val="000000"/>
                      </a:solidFill>
                    </a:defRPr>
                  </a:pPr>
                  <a:r>
                    <a:rPr sz="4000">
                      <a:solidFill>
                        <a:srgbClr val="3E4157"/>
                      </a:solidFill>
                    </a:rPr>
                    <a:t>静脈画像</a:t>
                  </a:r>
                </a:p>
              </p:txBody>
            </p:sp>
          </p:grpSp>
          <p:pic>
            <p:nvPicPr>
              <p:cNvPr id="278" name="pasted-image.pdf"/>
              <p:cNvPicPr/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9483660" y="734554"/>
                <a:ext cx="1896296" cy="79012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9" name="Shape 279"/>
              <p:cNvSpPr/>
              <p:nvPr/>
            </p:nvSpPr>
            <p:spPr>
              <a:xfrm>
                <a:off x="11211826" y="824816"/>
                <a:ext cx="1638301" cy="6096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spcBef>
                    <a:spcPts val="4200"/>
                  </a:spcBef>
                  <a:defRPr b="0">
                    <a:solidFill>
                      <a:srgbClr val="3E4157"/>
                    </a:solidFill>
                    <a:latin typeface="Avenir Next Medium"/>
                    <a:ea typeface="Avenir Next Medium"/>
                    <a:cs typeface="Avenir Next Medium"/>
                    <a:sym typeface="Avenir Next Medium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sz="4000">
                    <a:solidFill>
                      <a:srgbClr val="3E4157"/>
                    </a:solidFill>
                  </a:rPr>
                  <a:t>の生成</a:t>
                </a:r>
              </a:p>
            </p:txBody>
          </p:sp>
        </p:grpSp>
        <p:sp>
          <p:nvSpPr>
            <p:cNvPr id="281" name="Shape 281"/>
            <p:cNvSpPr/>
            <p:nvPr/>
          </p:nvSpPr>
          <p:spPr>
            <a:xfrm>
              <a:off x="7541555" y="68491"/>
              <a:ext cx="2146301" cy="609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spcBef>
                  <a:spcPts val="4200"/>
                </a:spcBef>
                <a:defRPr b="0">
                  <a:solidFill>
                    <a:srgbClr val="3E4157"/>
                  </a:solidFill>
                  <a:latin typeface="Avenir Next Medium"/>
                  <a:ea typeface="Avenir Next Medium"/>
                  <a:cs typeface="Avenir Next Medium"/>
                  <a:sym typeface="Avenir Next Medium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4000">
                  <a:solidFill>
                    <a:srgbClr val="3E4157"/>
                  </a:solidFill>
                </a:rPr>
                <a:t>を用いた</a:t>
              </a:r>
            </a:p>
          </p:txBody>
        </p:sp>
      </p:grpSp>
      <p:grpSp>
        <p:nvGrpSpPr>
          <p:cNvPr id="285" name="Group 285"/>
          <p:cNvGrpSpPr/>
          <p:nvPr/>
        </p:nvGrpSpPr>
        <p:grpSpPr>
          <a:xfrm>
            <a:off x="5613999" y="6491614"/>
            <a:ext cx="1959001" cy="2056921"/>
            <a:chOff x="-127000" y="-88900"/>
            <a:chExt cx="1959000" cy="2056919"/>
          </a:xfrm>
        </p:grpSpPr>
        <p:pic>
          <p:nvPicPr>
            <p:cNvPr id="284" name="スクリーンショット 2015-06-18 4.07.34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1705001" cy="1726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3" name="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-127000" y="-88900"/>
              <a:ext cx="1959001" cy="2056920"/>
            </a:xfrm>
            <a:prstGeom prst="rect">
              <a:avLst/>
            </a:prstGeom>
            <a:effectLst/>
          </p:spPr>
        </p:pic>
      </p:grpSp>
      <p:grpSp>
        <p:nvGrpSpPr>
          <p:cNvPr id="288" name="Group 288"/>
          <p:cNvGrpSpPr/>
          <p:nvPr/>
        </p:nvGrpSpPr>
        <p:grpSpPr>
          <a:xfrm>
            <a:off x="9129289" y="6491614"/>
            <a:ext cx="1980721" cy="2056921"/>
            <a:chOff x="-127000" y="-88900"/>
            <a:chExt cx="1980719" cy="2056919"/>
          </a:xfrm>
        </p:grpSpPr>
        <p:pic>
          <p:nvPicPr>
            <p:cNvPr id="287" name="スクリーンショット 2015-06-18 4.07.50.pn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1726720" cy="1726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6" name=""/>
            <p:cNvPicPr/>
            <p:nvPr/>
          </p:nvPicPr>
          <p:blipFill>
            <a:blip r:embed="rId12">
              <a:extLst/>
            </a:blip>
            <a:stretch>
              <a:fillRect/>
            </a:stretch>
          </p:blipFill>
          <p:spPr>
            <a:xfrm>
              <a:off x="-127000" y="-88900"/>
              <a:ext cx="1980720" cy="2056920"/>
            </a:xfrm>
            <a:prstGeom prst="rect">
              <a:avLst/>
            </a:prstGeom>
            <a:effectLst/>
          </p:spPr>
        </p:pic>
      </p:grpSp>
      <p:grpSp>
        <p:nvGrpSpPr>
          <p:cNvPr id="291" name="Group 291"/>
          <p:cNvGrpSpPr/>
          <p:nvPr/>
        </p:nvGrpSpPr>
        <p:grpSpPr>
          <a:xfrm>
            <a:off x="1692519" y="6457612"/>
            <a:ext cx="1969861" cy="2056921"/>
            <a:chOff x="-127000" y="-88900"/>
            <a:chExt cx="1969859" cy="2056919"/>
          </a:xfrm>
        </p:grpSpPr>
        <p:pic>
          <p:nvPicPr>
            <p:cNvPr id="290" name="スクリーンショット 2015-06-18 7.43.18.png"/>
            <p:cNvPicPr/>
            <p:nvPr/>
          </p:nvPicPr>
          <p:blipFill>
            <a:blip r:embed="rId13">
              <a:extLst/>
            </a:blip>
            <a:stretch>
              <a:fillRect/>
            </a:stretch>
          </p:blipFill>
          <p:spPr>
            <a:xfrm>
              <a:off x="0" y="0"/>
              <a:ext cx="1715860" cy="172672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9" name=""/>
            <p:cNvPicPr/>
            <p:nvPr/>
          </p:nvPicPr>
          <p:blipFill>
            <a:blip r:embed="rId14">
              <a:extLst/>
            </a:blip>
            <a:stretch>
              <a:fillRect/>
            </a:stretch>
          </p:blipFill>
          <p:spPr>
            <a:xfrm>
              <a:off x="-127000" y="-88900"/>
              <a:ext cx="1969860" cy="2056920"/>
            </a:xfrm>
            <a:prstGeom prst="rect">
              <a:avLst/>
            </a:prstGeom>
            <a:effectLst/>
          </p:spPr>
        </p:pic>
      </p:grpSp>
      <p:pic>
        <p:nvPicPr>
          <p:cNvPr id="292" name="pasted-image.pd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5718142" y="7144922"/>
            <a:ext cx="1750714" cy="7503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MathTypeEquation.pd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6572250" y="4921250"/>
            <a:ext cx="114300" cy="16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pasted-image.pd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9762245" y="7158452"/>
            <a:ext cx="714809" cy="655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FFFFFF"/>
      </a:dk1>
      <a:lt1>
        <a:srgbClr val="FFF5E3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ヒラギノ角ゴ ProN W3"/>
            <a:ea typeface="ヒラギノ角ゴ ProN W3"/>
            <a:cs typeface="ヒラギノ角ゴ ProN W3"/>
            <a:sym typeface="ヒラギノ角ゴ ProN W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4000" u="none" kumimoji="0" normalizeH="0">
            <a:ln>
              <a:noFill/>
            </a:ln>
            <a:solidFill>
              <a:srgbClr val="FFF5E3"/>
            </a:solidFill>
            <a:effectLst/>
            <a:uFillTx/>
            <a:latin typeface="+mn-lt"/>
            <a:ea typeface="+mn-ea"/>
            <a:cs typeface="+mn-cs"/>
            <a:sym typeface="Avenir Nex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